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notesSlides/notesSlide24.xml" ContentType="application/vnd.openxmlformats-officedocument.presentationml.notesSlide+xml"/>
  <Override PartName="/ppt/charts/chart10.xml" ContentType="application/vnd.openxmlformats-officedocument.drawingml.chart+xml"/>
  <Override PartName="/ppt/notesSlides/notesSlide25.xml" ContentType="application/vnd.openxmlformats-officedocument.presentationml.notesSlide+xml"/>
  <Override PartName="/ppt/charts/chart11.xml" ContentType="application/vnd.openxmlformats-officedocument.drawingml.chart+xml"/>
  <Override PartName="/ppt/notesSlides/notesSlide26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5.xml" ContentType="application/vnd.openxmlformats-officedocument.drawingml.chart+xml"/>
  <Override PartName="/ppt/notesSlides/notesSlide31.xml" ContentType="application/vnd.openxmlformats-officedocument.presentationml.notesSlide+xml"/>
  <Override PartName="/ppt/charts/chart16.xml" ContentType="application/vnd.openxmlformats-officedocument.drawingml.chart+xml"/>
  <Override PartName="/ppt/notesSlides/notesSlide32.xml" ContentType="application/vnd.openxmlformats-officedocument.presentationml.notesSlide+xml"/>
  <Override PartName="/ppt/charts/chart17.xml" ContentType="application/vnd.openxmlformats-officedocument.drawingml.chart+xml"/>
  <Override PartName="/ppt/notesSlides/notesSlide33.xml" ContentType="application/vnd.openxmlformats-officedocument.presentationml.notesSlide+xml"/>
  <Override PartName="/ppt/charts/chart18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9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changesInfos/changesInfo1.xml" ContentType="application/vnd.ms-powerpoint.changesinfo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  <Override PartName="/ppt/charts/colors17.xml" ContentType="application/vnd.ms-office.chartcolorstyle+xml"/>
  <Override PartName="/ppt/charts/style17.xml" ContentType="application/vnd.ms-office.chartstyle+xml"/>
  <Override PartName="/ppt/charts/colors18.xml" ContentType="application/vnd.ms-office.chartcolorstyle+xml"/>
  <Override PartName="/ppt/charts/style18.xml" ContentType="application/vnd.ms-office.chartstyle+xml"/>
  <Override PartName="/ppt/charts/colors19.xml" ContentType="application/vnd.ms-office.chartcolorstyle+xml"/>
  <Override PartName="/ppt/charts/style1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30" r:id="rId3"/>
    <p:sldId id="261" r:id="rId4"/>
    <p:sldId id="263" r:id="rId5"/>
    <p:sldId id="264" r:id="rId6"/>
    <p:sldId id="265" r:id="rId7"/>
    <p:sldId id="269" r:id="rId8"/>
    <p:sldId id="332" r:id="rId9"/>
    <p:sldId id="273" r:id="rId10"/>
    <p:sldId id="274" r:id="rId11"/>
    <p:sldId id="275" r:id="rId12"/>
    <p:sldId id="333" r:id="rId13"/>
    <p:sldId id="334" r:id="rId14"/>
    <p:sldId id="279" r:id="rId15"/>
    <p:sldId id="281" r:id="rId16"/>
    <p:sldId id="282" r:id="rId17"/>
    <p:sldId id="346" r:id="rId18"/>
    <p:sldId id="288" r:id="rId19"/>
    <p:sldId id="286" r:id="rId20"/>
    <p:sldId id="285" r:id="rId21"/>
    <p:sldId id="345" r:id="rId22"/>
    <p:sldId id="325" r:id="rId23"/>
    <p:sldId id="349" r:id="rId24"/>
    <p:sldId id="350" r:id="rId25"/>
    <p:sldId id="328" r:id="rId26"/>
    <p:sldId id="338" r:id="rId27"/>
    <p:sldId id="295" r:id="rId28"/>
    <p:sldId id="347" r:id="rId29"/>
    <p:sldId id="299" r:id="rId30"/>
    <p:sldId id="301" r:id="rId31"/>
    <p:sldId id="302" r:id="rId32"/>
    <p:sldId id="303" r:id="rId33"/>
    <p:sldId id="326" r:id="rId34"/>
    <p:sldId id="327" r:id="rId35"/>
    <p:sldId id="348" r:id="rId36"/>
    <p:sldId id="306" r:id="rId37"/>
    <p:sldId id="308" r:id="rId38"/>
    <p:sldId id="307" r:id="rId39"/>
    <p:sldId id="337" r:id="rId40"/>
    <p:sldId id="331" r:id="rId41"/>
    <p:sldId id="310" r:id="rId42"/>
    <p:sldId id="340" r:id="rId43"/>
    <p:sldId id="336" r:id="rId44"/>
    <p:sldId id="343" r:id="rId45"/>
    <p:sldId id="344" r:id="rId46"/>
    <p:sldId id="317" r:id="rId4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1" roundtripDataSignature="AMtx7mj8f84zTdokFgcc/QasAfFPhg7a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B8D"/>
    <a:srgbClr val="FFC100"/>
    <a:srgbClr val="4472C5"/>
    <a:srgbClr val="70309F"/>
    <a:srgbClr val="868686"/>
    <a:srgbClr val="DFCF15"/>
    <a:srgbClr val="A80B5E"/>
    <a:srgbClr val="F5A623"/>
    <a:srgbClr val="4A90E2"/>
    <a:srgbClr val="417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654783-A94D-48FA-9778-E80DBEA72876}" v="101" dt="2020-09-30T21:28:37.169"/>
  </p1510:revLst>
</p1510:revInfo>
</file>

<file path=ppt/tableStyles.xml><?xml version="1.0" encoding="utf-8"?>
<a:tblStyleLst xmlns:a="http://schemas.openxmlformats.org/drawingml/2006/main" def="{978EAEB2-8305-4CA5-B263-059F8BBD4835}">
  <a:tblStyle styleId="{978EAEB2-8305-4CA5-B263-059F8BBD483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EBEAC34-3282-424A-8E38-36CEE9045896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2" autoAdjust="0"/>
    <p:restoredTop sz="82061" autoAdjust="0"/>
  </p:normalViewPr>
  <p:slideViewPr>
    <p:cSldViewPr snapToGrid="0" snapToObjects="1">
      <p:cViewPr>
        <p:scale>
          <a:sx n="66" d="100"/>
          <a:sy n="66" d="100"/>
        </p:scale>
        <p:origin x="-750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34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gia Giovanella" userId="4153a670ac344655" providerId="LiveId" clId="{6D654783-A94D-48FA-9778-E80DBEA72876}"/>
    <pc:docChg chg="undo custSel delSld modSld">
      <pc:chgData name="Ligia Giovanella" userId="4153a670ac344655" providerId="LiveId" clId="{6D654783-A94D-48FA-9778-E80DBEA72876}" dt="2020-09-30T21:30:25.201" v="1563"/>
      <pc:docMkLst>
        <pc:docMk/>
      </pc:docMkLst>
      <pc:sldChg chg="modSp mod">
        <pc:chgData name="Ligia Giovanella" userId="4153a670ac344655" providerId="LiveId" clId="{6D654783-A94D-48FA-9778-E80DBEA72876}" dt="2020-09-30T19:41:28.325" v="0" actId="20577"/>
        <pc:sldMkLst>
          <pc:docMk/>
          <pc:sldMk cId="0" sldId="256"/>
        </pc:sldMkLst>
        <pc:spChg chg="mod">
          <ac:chgData name="Ligia Giovanella" userId="4153a670ac344655" providerId="LiveId" clId="{6D654783-A94D-48FA-9778-E80DBEA72876}" dt="2020-09-30T19:41:28.325" v="0" actId="20577"/>
          <ac:spMkLst>
            <pc:docMk/>
            <pc:sldMk cId="0" sldId="256"/>
            <ac:spMk id="101" creationId="{00000000-0000-0000-0000-000000000000}"/>
          </ac:spMkLst>
        </pc:spChg>
      </pc:sldChg>
      <pc:sldChg chg="modSp mod">
        <pc:chgData name="Ligia Giovanella" userId="4153a670ac344655" providerId="LiveId" clId="{6D654783-A94D-48FA-9778-E80DBEA72876}" dt="2020-09-30T19:42:54.656" v="37" actId="120"/>
        <pc:sldMkLst>
          <pc:docMk/>
          <pc:sldMk cId="0" sldId="261"/>
        </pc:sldMkLst>
        <pc:spChg chg="mod">
          <ac:chgData name="Ligia Giovanella" userId="4153a670ac344655" providerId="LiveId" clId="{6D654783-A94D-48FA-9778-E80DBEA72876}" dt="2020-09-30T19:42:54.656" v="37" actId="120"/>
          <ac:spMkLst>
            <pc:docMk/>
            <pc:sldMk cId="0" sldId="261"/>
            <ac:spMk id="134" creationId="{00000000-0000-0000-0000-000000000000}"/>
          </ac:spMkLst>
        </pc:spChg>
      </pc:sldChg>
      <pc:sldChg chg="modSp mod">
        <pc:chgData name="Ligia Giovanella" userId="4153a670ac344655" providerId="LiveId" clId="{6D654783-A94D-48FA-9778-E80DBEA72876}" dt="2020-09-30T19:54:44.017" v="796" actId="113"/>
        <pc:sldMkLst>
          <pc:docMk/>
          <pc:sldMk cId="0" sldId="263"/>
        </pc:sldMkLst>
        <pc:spChg chg="mod">
          <ac:chgData name="Ligia Giovanella" userId="4153a670ac344655" providerId="LiveId" clId="{6D654783-A94D-48FA-9778-E80DBEA72876}" dt="2020-09-30T19:54:44.017" v="796" actId="113"/>
          <ac:spMkLst>
            <pc:docMk/>
            <pc:sldMk cId="0" sldId="263"/>
            <ac:spMk id="147" creationId="{00000000-0000-0000-0000-000000000000}"/>
          </ac:spMkLst>
        </pc:spChg>
      </pc:sldChg>
      <pc:sldChg chg="addSp delSp modSp mod modNotesTx">
        <pc:chgData name="Ligia Giovanella" userId="4153a670ac344655" providerId="LiveId" clId="{6D654783-A94D-48FA-9778-E80DBEA72876}" dt="2020-09-30T20:00:19.258" v="839" actId="14100"/>
        <pc:sldMkLst>
          <pc:docMk/>
          <pc:sldMk cId="0" sldId="269"/>
        </pc:sldMkLst>
        <pc:spChg chg="del mod">
          <ac:chgData name="Ligia Giovanella" userId="4153a670ac344655" providerId="LiveId" clId="{6D654783-A94D-48FA-9778-E80DBEA72876}" dt="2020-09-30T19:58:39.278" v="827" actId="478"/>
          <ac:spMkLst>
            <pc:docMk/>
            <pc:sldMk cId="0" sldId="269"/>
            <ac:spMk id="2" creationId="{1D5AFFF7-0A79-8748-9002-5903F387B99D}"/>
          </ac:spMkLst>
        </pc:spChg>
        <pc:spChg chg="add del mod">
          <ac:chgData name="Ligia Giovanella" userId="4153a670ac344655" providerId="LiveId" clId="{6D654783-A94D-48FA-9778-E80DBEA72876}" dt="2020-09-30T19:56:43.439" v="813" actId="478"/>
          <ac:spMkLst>
            <pc:docMk/>
            <pc:sldMk cId="0" sldId="269"/>
            <ac:spMk id="10" creationId="{FB75E549-F7DF-480C-9A94-EE75CD9E9270}"/>
          </ac:spMkLst>
        </pc:spChg>
        <pc:spChg chg="add mod">
          <ac:chgData name="Ligia Giovanella" userId="4153a670ac344655" providerId="LiveId" clId="{6D654783-A94D-48FA-9778-E80DBEA72876}" dt="2020-09-30T19:58:47.940" v="828" actId="1076"/>
          <ac:spMkLst>
            <pc:docMk/>
            <pc:sldMk cId="0" sldId="269"/>
            <ac:spMk id="12" creationId="{C1607B34-4199-4571-9169-08A05465DD54}"/>
          </ac:spMkLst>
        </pc:spChg>
        <pc:spChg chg="mod">
          <ac:chgData name="Ligia Giovanella" userId="4153a670ac344655" providerId="LiveId" clId="{6D654783-A94D-48FA-9778-E80DBEA72876}" dt="2020-09-30T19:59:57.257" v="834" actId="1076"/>
          <ac:spMkLst>
            <pc:docMk/>
            <pc:sldMk cId="0" sldId="269"/>
            <ac:spMk id="184" creationId="{00000000-0000-0000-0000-000000000000}"/>
          </ac:spMkLst>
        </pc:spChg>
        <pc:spChg chg="mod">
          <ac:chgData name="Ligia Giovanella" userId="4153a670ac344655" providerId="LiveId" clId="{6D654783-A94D-48FA-9778-E80DBEA72876}" dt="2020-09-30T19:56:14.900" v="805" actId="6549"/>
          <ac:spMkLst>
            <pc:docMk/>
            <pc:sldMk cId="0" sldId="269"/>
            <ac:spMk id="187" creationId="{00000000-0000-0000-0000-000000000000}"/>
          </ac:spMkLst>
        </pc:spChg>
        <pc:graphicFrameChg chg="mod">
          <ac:chgData name="Ligia Giovanella" userId="4153a670ac344655" providerId="LiveId" clId="{6D654783-A94D-48FA-9778-E80DBEA72876}" dt="2020-09-30T20:00:19.258" v="839" actId="14100"/>
          <ac:graphicFrameMkLst>
            <pc:docMk/>
            <pc:sldMk cId="0" sldId="269"/>
            <ac:graphicFrameMk id="8" creationId="{00000000-0000-0000-0000-000000000000}"/>
          </ac:graphicFrameMkLst>
        </pc:graphicFrameChg>
        <pc:picChg chg="add mod">
          <ac:chgData name="Ligia Giovanella" userId="4153a670ac344655" providerId="LiveId" clId="{6D654783-A94D-48FA-9778-E80DBEA72876}" dt="2020-09-30T19:57:48.284" v="820" actId="1076"/>
          <ac:picMkLst>
            <pc:docMk/>
            <pc:sldMk cId="0" sldId="269"/>
            <ac:picMk id="3" creationId="{5F70B7C7-8D53-44C2-A1CC-E2B6DBF27A5D}"/>
          </ac:picMkLst>
        </pc:picChg>
        <pc:picChg chg="del mod">
          <ac:chgData name="Ligia Giovanella" userId="4153a670ac344655" providerId="LiveId" clId="{6D654783-A94D-48FA-9778-E80DBEA72876}" dt="2020-09-30T19:56:51.910" v="815" actId="478"/>
          <ac:picMkLst>
            <pc:docMk/>
            <pc:sldMk cId="0" sldId="269"/>
            <ac:picMk id="186" creationId="{00000000-0000-0000-0000-000000000000}"/>
          </ac:picMkLst>
        </pc:picChg>
      </pc:sldChg>
      <pc:sldChg chg="del">
        <pc:chgData name="Ligia Giovanella" userId="4153a670ac344655" providerId="LiveId" clId="{6D654783-A94D-48FA-9778-E80DBEA72876}" dt="2020-09-30T19:59:22.696" v="831" actId="47"/>
        <pc:sldMkLst>
          <pc:docMk/>
          <pc:sldMk cId="0" sldId="270"/>
        </pc:sldMkLst>
      </pc:sldChg>
      <pc:sldChg chg="del">
        <pc:chgData name="Ligia Giovanella" userId="4153a670ac344655" providerId="LiveId" clId="{6D654783-A94D-48FA-9778-E80DBEA72876}" dt="2020-09-30T19:59:27.449" v="832" actId="47"/>
        <pc:sldMkLst>
          <pc:docMk/>
          <pc:sldMk cId="0" sldId="271"/>
        </pc:sldMkLst>
      </pc:sldChg>
      <pc:sldChg chg="modSp mod">
        <pc:chgData name="Ligia Giovanella" userId="4153a670ac344655" providerId="LiveId" clId="{6D654783-A94D-48FA-9778-E80DBEA72876}" dt="2020-09-30T20:02:37.563" v="865" actId="20577"/>
        <pc:sldMkLst>
          <pc:docMk/>
          <pc:sldMk cId="0" sldId="273"/>
        </pc:sldMkLst>
        <pc:spChg chg="mod">
          <ac:chgData name="Ligia Giovanella" userId="4153a670ac344655" providerId="LiveId" clId="{6D654783-A94D-48FA-9778-E80DBEA72876}" dt="2020-09-30T20:02:37.563" v="865" actId="20577"/>
          <ac:spMkLst>
            <pc:docMk/>
            <pc:sldMk cId="0" sldId="273"/>
            <ac:spMk id="213" creationId="{00000000-0000-0000-0000-000000000000}"/>
          </ac:spMkLst>
        </pc:spChg>
      </pc:sldChg>
      <pc:sldChg chg="modSp mod modNotesTx">
        <pc:chgData name="Ligia Giovanella" userId="4153a670ac344655" providerId="LiveId" clId="{6D654783-A94D-48FA-9778-E80DBEA72876}" dt="2020-09-30T20:05:39.063" v="893" actId="6549"/>
        <pc:sldMkLst>
          <pc:docMk/>
          <pc:sldMk cId="0" sldId="274"/>
        </pc:sldMkLst>
        <pc:spChg chg="mod">
          <ac:chgData name="Ligia Giovanella" userId="4153a670ac344655" providerId="LiveId" clId="{6D654783-A94D-48FA-9778-E80DBEA72876}" dt="2020-09-30T20:05:39.063" v="893" actId="6549"/>
          <ac:spMkLst>
            <pc:docMk/>
            <pc:sldMk cId="0" sldId="274"/>
            <ac:spMk id="219" creationId="{00000000-0000-0000-0000-000000000000}"/>
          </ac:spMkLst>
        </pc:spChg>
      </pc:sldChg>
      <pc:sldChg chg="modSp mod">
        <pc:chgData name="Ligia Giovanella" userId="4153a670ac344655" providerId="LiveId" clId="{6D654783-A94D-48FA-9778-E80DBEA72876}" dt="2020-09-30T20:15:14.082" v="960" actId="255"/>
        <pc:sldMkLst>
          <pc:docMk/>
          <pc:sldMk cId="0" sldId="275"/>
        </pc:sldMkLst>
        <pc:spChg chg="mod">
          <ac:chgData name="Ligia Giovanella" userId="4153a670ac344655" providerId="LiveId" clId="{6D654783-A94D-48FA-9778-E80DBEA72876}" dt="2020-09-30T20:14:45.826" v="959" actId="6549"/>
          <ac:spMkLst>
            <pc:docMk/>
            <pc:sldMk cId="0" sldId="275"/>
            <ac:spMk id="225" creationId="{00000000-0000-0000-0000-000000000000}"/>
          </ac:spMkLst>
        </pc:spChg>
        <pc:spChg chg="mod">
          <ac:chgData name="Ligia Giovanella" userId="4153a670ac344655" providerId="LiveId" clId="{6D654783-A94D-48FA-9778-E80DBEA72876}" dt="2020-09-30T20:15:14.082" v="960" actId="255"/>
          <ac:spMkLst>
            <pc:docMk/>
            <pc:sldMk cId="0" sldId="275"/>
            <ac:spMk id="226" creationId="{00000000-0000-0000-0000-000000000000}"/>
          </ac:spMkLst>
        </pc:spChg>
      </pc:sldChg>
      <pc:sldChg chg="modSp">
        <pc:chgData name="Ligia Giovanella" userId="4153a670ac344655" providerId="LiveId" clId="{6D654783-A94D-48FA-9778-E80DBEA72876}" dt="2020-09-30T20:26:39.596" v="962" actId="255"/>
        <pc:sldMkLst>
          <pc:docMk/>
          <pc:sldMk cId="0" sldId="276"/>
        </pc:sldMkLst>
        <pc:graphicFrameChg chg="mod">
          <ac:chgData name="Ligia Giovanella" userId="4153a670ac344655" providerId="LiveId" clId="{6D654783-A94D-48FA-9778-E80DBEA72876}" dt="2020-09-30T20:26:39.596" v="962" actId="255"/>
          <ac:graphicFrameMkLst>
            <pc:docMk/>
            <pc:sldMk cId="0" sldId="276"/>
            <ac:graphicFrameMk id="4" creationId="{00000000-0000-0000-0000-000000000000}"/>
          </ac:graphicFrameMkLst>
        </pc:graphicFrameChg>
      </pc:sldChg>
      <pc:sldChg chg="addSp modSp mod modNotesTx">
        <pc:chgData name="Ligia Giovanella" userId="4153a670ac344655" providerId="LiveId" clId="{6D654783-A94D-48FA-9778-E80DBEA72876}" dt="2020-09-30T20:39:23.582" v="1009" actId="14100"/>
        <pc:sldMkLst>
          <pc:docMk/>
          <pc:sldMk cId="0" sldId="277"/>
        </pc:sldMkLst>
        <pc:spChg chg="add mod">
          <ac:chgData name="Ligia Giovanella" userId="4153a670ac344655" providerId="LiveId" clId="{6D654783-A94D-48FA-9778-E80DBEA72876}" dt="2020-09-30T20:39:23.582" v="1009" actId="14100"/>
          <ac:spMkLst>
            <pc:docMk/>
            <pc:sldMk cId="0" sldId="277"/>
            <ac:spMk id="9" creationId="{C6ABE2DB-6B1B-4A05-86EF-8668C237C4EE}"/>
          </ac:spMkLst>
        </pc:spChg>
        <pc:spChg chg="mod">
          <ac:chgData name="Ligia Giovanella" userId="4153a670ac344655" providerId="LiveId" clId="{6D654783-A94D-48FA-9778-E80DBEA72876}" dt="2020-09-30T20:28:27.336" v="1000" actId="20577"/>
          <ac:spMkLst>
            <pc:docMk/>
            <pc:sldMk cId="0" sldId="277"/>
            <ac:spMk id="238" creationId="{00000000-0000-0000-0000-000000000000}"/>
          </ac:spMkLst>
        </pc:spChg>
      </pc:sldChg>
      <pc:sldChg chg="del">
        <pc:chgData name="Ligia Giovanella" userId="4153a670ac344655" providerId="LiveId" clId="{6D654783-A94D-48FA-9778-E80DBEA72876}" dt="2020-09-30T20:47:01.978" v="1101" actId="47"/>
        <pc:sldMkLst>
          <pc:docMk/>
          <pc:sldMk cId="0" sldId="278"/>
        </pc:sldMkLst>
      </pc:sldChg>
      <pc:sldChg chg="modSp mod modNotesTx">
        <pc:chgData name="Ligia Giovanella" userId="4153a670ac344655" providerId="LiveId" clId="{6D654783-A94D-48FA-9778-E80DBEA72876}" dt="2020-09-30T20:55:15.882" v="1250" actId="20577"/>
        <pc:sldMkLst>
          <pc:docMk/>
          <pc:sldMk cId="0" sldId="279"/>
        </pc:sldMkLst>
        <pc:spChg chg="mod">
          <ac:chgData name="Ligia Giovanella" userId="4153a670ac344655" providerId="LiveId" clId="{6D654783-A94D-48FA-9778-E80DBEA72876}" dt="2020-09-30T20:49:49.334" v="1163" actId="20577"/>
          <ac:spMkLst>
            <pc:docMk/>
            <pc:sldMk cId="0" sldId="279"/>
            <ac:spMk id="250" creationId="{00000000-0000-0000-0000-000000000000}"/>
          </ac:spMkLst>
        </pc:spChg>
        <pc:graphicFrameChg chg="mod">
          <ac:chgData name="Ligia Giovanella" userId="4153a670ac344655" providerId="LiveId" clId="{6D654783-A94D-48FA-9778-E80DBEA72876}" dt="2020-09-30T20:54:16.647" v="1176" actId="403"/>
          <ac:graphicFrameMkLst>
            <pc:docMk/>
            <pc:sldMk cId="0" sldId="279"/>
            <ac:graphicFrameMk id="4" creationId="{00000000-0000-0000-0000-000000000000}"/>
          </ac:graphicFrameMkLst>
        </pc:graphicFrameChg>
      </pc:sldChg>
      <pc:sldChg chg="addSp delSp modSp mod modNotesTx">
        <pc:chgData name="Ligia Giovanella" userId="4153a670ac344655" providerId="LiveId" clId="{6D654783-A94D-48FA-9778-E80DBEA72876}" dt="2020-09-30T21:04:03.580" v="1329" actId="1076"/>
        <pc:sldMkLst>
          <pc:docMk/>
          <pc:sldMk cId="0" sldId="280"/>
        </pc:sldMkLst>
        <pc:spChg chg="add mod">
          <ac:chgData name="Ligia Giovanella" userId="4153a670ac344655" providerId="LiveId" clId="{6D654783-A94D-48FA-9778-E80DBEA72876}" dt="2020-09-30T21:03:50.911" v="1327" actId="1076"/>
          <ac:spMkLst>
            <pc:docMk/>
            <pc:sldMk cId="0" sldId="280"/>
            <ac:spMk id="6" creationId="{A4ABDA6E-E49E-473A-9CDC-864156BD3E17}"/>
          </ac:spMkLst>
        </pc:spChg>
        <pc:picChg chg="mod">
          <ac:chgData name="Ligia Giovanella" userId="4153a670ac344655" providerId="LiveId" clId="{6D654783-A94D-48FA-9778-E80DBEA72876}" dt="2020-09-30T21:04:03.580" v="1329" actId="1076"/>
          <ac:picMkLst>
            <pc:docMk/>
            <pc:sldMk cId="0" sldId="280"/>
            <ac:picMk id="256" creationId="{00000000-0000-0000-0000-000000000000}"/>
          </ac:picMkLst>
        </pc:picChg>
        <pc:picChg chg="del">
          <ac:chgData name="Ligia Giovanella" userId="4153a670ac344655" providerId="LiveId" clId="{6D654783-A94D-48FA-9778-E80DBEA72876}" dt="2020-09-30T21:01:15.415" v="1315" actId="478"/>
          <ac:picMkLst>
            <pc:docMk/>
            <pc:sldMk cId="0" sldId="280"/>
            <ac:picMk id="258" creationId="{00000000-0000-0000-0000-000000000000}"/>
          </ac:picMkLst>
        </pc:picChg>
      </pc:sldChg>
      <pc:sldChg chg="modSp">
        <pc:chgData name="Ligia Giovanella" userId="4153a670ac344655" providerId="LiveId" clId="{6D654783-A94D-48FA-9778-E80DBEA72876}" dt="2020-09-30T21:05:06.624" v="1336" actId="113"/>
        <pc:sldMkLst>
          <pc:docMk/>
          <pc:sldMk cId="0" sldId="281"/>
        </pc:sldMkLst>
        <pc:graphicFrameChg chg="mod">
          <ac:chgData name="Ligia Giovanella" userId="4153a670ac344655" providerId="LiveId" clId="{6D654783-A94D-48FA-9778-E80DBEA72876}" dt="2020-09-30T21:05:06.624" v="1336" actId="113"/>
          <ac:graphicFrameMkLst>
            <pc:docMk/>
            <pc:sldMk cId="0" sldId="281"/>
            <ac:graphicFrameMk id="265" creationId="{00000000-0000-0000-0000-000000000000}"/>
          </ac:graphicFrameMkLst>
        </pc:graphicFrameChg>
      </pc:sldChg>
      <pc:sldChg chg="del">
        <pc:chgData name="Ligia Giovanella" userId="4153a670ac344655" providerId="LiveId" clId="{6D654783-A94D-48FA-9778-E80DBEA72876}" dt="2020-09-30T20:13:35.389" v="944" actId="2696"/>
        <pc:sldMkLst>
          <pc:docMk/>
          <pc:sldMk cId="0" sldId="282"/>
        </pc:sldMkLst>
      </pc:sldChg>
      <pc:sldChg chg="addSp modSp mod">
        <pc:chgData name="Ligia Giovanella" userId="4153a670ac344655" providerId="LiveId" clId="{6D654783-A94D-48FA-9778-E80DBEA72876}" dt="2020-09-30T20:44:01.327" v="1021" actId="20577"/>
        <pc:sldMkLst>
          <pc:docMk/>
          <pc:sldMk cId="3257144660" sldId="282"/>
        </pc:sldMkLst>
        <pc:spChg chg="add mod">
          <ac:chgData name="Ligia Giovanella" userId="4153a670ac344655" providerId="LiveId" clId="{6D654783-A94D-48FA-9778-E80DBEA72876}" dt="2020-09-30T20:44:01.327" v="1021" actId="20577"/>
          <ac:spMkLst>
            <pc:docMk/>
            <pc:sldMk cId="3257144660" sldId="282"/>
            <ac:spMk id="9" creationId="{DC5C6100-2642-41CF-BFA0-E638AE0C5031}"/>
          </ac:spMkLst>
        </pc:spChg>
      </pc:sldChg>
      <pc:sldChg chg="del">
        <pc:chgData name="Ligia Giovanella" userId="4153a670ac344655" providerId="LiveId" clId="{6D654783-A94D-48FA-9778-E80DBEA72876}" dt="2020-09-30T21:08:17.312" v="1337" actId="47"/>
        <pc:sldMkLst>
          <pc:docMk/>
          <pc:sldMk cId="0" sldId="283"/>
        </pc:sldMkLst>
      </pc:sldChg>
      <pc:sldChg chg="modSp del mod">
        <pc:chgData name="Ligia Giovanella" userId="4153a670ac344655" providerId="LiveId" clId="{6D654783-A94D-48FA-9778-E80DBEA72876}" dt="2020-09-30T21:18:04.059" v="1484" actId="47"/>
        <pc:sldMkLst>
          <pc:docMk/>
          <pc:sldMk cId="0" sldId="284"/>
        </pc:sldMkLst>
        <pc:spChg chg="mod">
          <ac:chgData name="Ligia Giovanella" userId="4153a670ac344655" providerId="LiveId" clId="{6D654783-A94D-48FA-9778-E80DBEA72876}" dt="2020-09-30T21:08:55.687" v="1381" actId="20577"/>
          <ac:spMkLst>
            <pc:docMk/>
            <pc:sldMk cId="0" sldId="284"/>
            <ac:spMk id="282" creationId="{00000000-0000-0000-0000-000000000000}"/>
          </ac:spMkLst>
        </pc:spChg>
      </pc:sldChg>
      <pc:sldChg chg="modSp mod">
        <pc:chgData name="Ligia Giovanella" userId="4153a670ac344655" providerId="LiveId" clId="{6D654783-A94D-48FA-9778-E80DBEA72876}" dt="2020-09-30T21:16:59.157" v="1483" actId="20578"/>
        <pc:sldMkLst>
          <pc:docMk/>
          <pc:sldMk cId="0" sldId="285"/>
        </pc:sldMkLst>
        <pc:spChg chg="mod">
          <ac:chgData name="Ligia Giovanella" userId="4153a670ac344655" providerId="LiveId" clId="{6D654783-A94D-48FA-9778-E80DBEA72876}" dt="2020-09-30T21:12:10.690" v="1400" actId="2710"/>
          <ac:spMkLst>
            <pc:docMk/>
            <pc:sldMk cId="0" sldId="285"/>
            <ac:spMk id="289" creationId="{00000000-0000-0000-0000-000000000000}"/>
          </ac:spMkLst>
        </pc:spChg>
        <pc:spChg chg="mod">
          <ac:chgData name="Ligia Giovanella" userId="4153a670ac344655" providerId="LiveId" clId="{6D654783-A94D-48FA-9778-E80DBEA72876}" dt="2020-09-30T21:16:59.157" v="1483" actId="20578"/>
          <ac:spMkLst>
            <pc:docMk/>
            <pc:sldMk cId="0" sldId="285"/>
            <ac:spMk id="290" creationId="{00000000-0000-0000-0000-000000000000}"/>
          </ac:spMkLst>
        </pc:spChg>
        <pc:picChg chg="mod">
          <ac:chgData name="Ligia Giovanella" userId="4153a670ac344655" providerId="LiveId" clId="{6D654783-A94D-48FA-9778-E80DBEA72876}" dt="2020-09-30T21:14:13.602" v="1429" actId="1076"/>
          <ac:picMkLst>
            <pc:docMk/>
            <pc:sldMk cId="0" sldId="285"/>
            <ac:picMk id="292" creationId="{00000000-0000-0000-0000-000000000000}"/>
          </ac:picMkLst>
        </pc:picChg>
      </pc:sldChg>
      <pc:sldChg chg="delSp modSp mod delAnim modAnim">
        <pc:chgData name="Ligia Giovanella" userId="4153a670ac344655" providerId="LiveId" clId="{6D654783-A94D-48FA-9778-E80DBEA72876}" dt="2020-09-30T21:28:41.845" v="1560" actId="1076"/>
        <pc:sldMkLst>
          <pc:docMk/>
          <pc:sldMk cId="0" sldId="286"/>
        </pc:sldMkLst>
        <pc:spChg chg="del">
          <ac:chgData name="Ligia Giovanella" userId="4153a670ac344655" providerId="LiveId" clId="{6D654783-A94D-48FA-9778-E80DBEA72876}" dt="2020-09-30T21:23:10.029" v="1519" actId="478"/>
          <ac:spMkLst>
            <pc:docMk/>
            <pc:sldMk cId="0" sldId="286"/>
            <ac:spMk id="2" creationId="{0527540E-C8CD-2A49-B9BC-345167696738}"/>
          </ac:spMkLst>
        </pc:spChg>
        <pc:spChg chg="mod">
          <ac:chgData name="Ligia Giovanella" userId="4153a670ac344655" providerId="LiveId" clId="{6D654783-A94D-48FA-9778-E80DBEA72876}" dt="2020-09-30T21:24:56.541" v="1553" actId="20577"/>
          <ac:spMkLst>
            <pc:docMk/>
            <pc:sldMk cId="0" sldId="286"/>
            <ac:spMk id="298" creationId="{00000000-0000-0000-0000-000000000000}"/>
          </ac:spMkLst>
        </pc:spChg>
        <pc:spChg chg="mod">
          <ac:chgData name="Ligia Giovanella" userId="4153a670ac344655" providerId="LiveId" clId="{6D654783-A94D-48FA-9778-E80DBEA72876}" dt="2020-09-30T21:28:37.168" v="1559" actId="255"/>
          <ac:spMkLst>
            <pc:docMk/>
            <pc:sldMk cId="0" sldId="286"/>
            <ac:spMk id="299" creationId="{00000000-0000-0000-0000-000000000000}"/>
          </ac:spMkLst>
        </pc:spChg>
        <pc:picChg chg="mod">
          <ac:chgData name="Ligia Giovanella" userId="4153a670ac344655" providerId="LiveId" clId="{6D654783-A94D-48FA-9778-E80DBEA72876}" dt="2020-09-30T21:28:41.845" v="1560" actId="1076"/>
          <ac:picMkLst>
            <pc:docMk/>
            <pc:sldMk cId="0" sldId="286"/>
            <ac:picMk id="300" creationId="{00000000-0000-0000-0000-000000000000}"/>
          </ac:picMkLst>
        </pc:picChg>
      </pc:sldChg>
      <pc:sldChg chg="modSp mod">
        <pc:chgData name="Ligia Giovanella" userId="4153a670ac344655" providerId="LiveId" clId="{6D654783-A94D-48FA-9778-E80DBEA72876}" dt="2020-09-30T21:27:40.080" v="1554" actId="21"/>
        <pc:sldMkLst>
          <pc:docMk/>
          <pc:sldMk cId="0" sldId="287"/>
        </pc:sldMkLst>
        <pc:spChg chg="mod">
          <ac:chgData name="Ligia Giovanella" userId="4153a670ac344655" providerId="LiveId" clId="{6D654783-A94D-48FA-9778-E80DBEA72876}" dt="2020-09-30T21:27:40.080" v="1554" actId="21"/>
          <ac:spMkLst>
            <pc:docMk/>
            <pc:sldMk cId="0" sldId="287"/>
            <ac:spMk id="307" creationId="{00000000-0000-0000-0000-000000000000}"/>
          </ac:spMkLst>
        </pc:spChg>
      </pc:sldChg>
      <pc:sldChg chg="modSp del mod">
        <pc:chgData name="Ligia Giovanella" userId="4153a670ac344655" providerId="LiveId" clId="{6D654783-A94D-48FA-9778-E80DBEA72876}" dt="2020-09-30T21:23:39.364" v="1520" actId="2696"/>
        <pc:sldMkLst>
          <pc:docMk/>
          <pc:sldMk cId="0" sldId="288"/>
        </pc:sldMkLst>
        <pc:spChg chg="mod">
          <ac:chgData name="Ligia Giovanella" userId="4153a670ac344655" providerId="LiveId" clId="{6D654783-A94D-48FA-9778-E80DBEA72876}" dt="2020-09-30T21:20:40.294" v="1500" actId="20577"/>
          <ac:spMkLst>
            <pc:docMk/>
            <pc:sldMk cId="0" sldId="288"/>
            <ac:spMk id="313" creationId="{00000000-0000-0000-0000-000000000000}"/>
          </ac:spMkLst>
        </pc:spChg>
      </pc:sldChg>
      <pc:sldChg chg="modSp mod">
        <pc:chgData name="Ligia Giovanella" userId="4153a670ac344655" providerId="LiveId" clId="{6D654783-A94D-48FA-9778-E80DBEA72876}" dt="2020-09-30T21:24:35.413" v="1551" actId="20577"/>
        <pc:sldMkLst>
          <pc:docMk/>
          <pc:sldMk cId="1048680199" sldId="288"/>
        </pc:sldMkLst>
        <pc:spChg chg="mod">
          <ac:chgData name="Ligia Giovanella" userId="4153a670ac344655" providerId="LiveId" clId="{6D654783-A94D-48FA-9778-E80DBEA72876}" dt="2020-09-30T21:24:35.413" v="1551" actId="20577"/>
          <ac:spMkLst>
            <pc:docMk/>
            <pc:sldMk cId="1048680199" sldId="288"/>
            <ac:spMk id="313" creationId="{00000000-0000-0000-0000-000000000000}"/>
          </ac:spMkLst>
        </pc:spChg>
      </pc:sldChg>
      <pc:sldChg chg="modSp mod">
        <pc:chgData name="Ligia Giovanella" userId="4153a670ac344655" providerId="LiveId" clId="{6D654783-A94D-48FA-9778-E80DBEA72876}" dt="2020-09-30T21:30:25.201" v="1563"/>
        <pc:sldMkLst>
          <pc:docMk/>
          <pc:sldMk cId="0" sldId="308"/>
        </pc:sldMkLst>
        <pc:spChg chg="mod">
          <ac:chgData name="Ligia Giovanella" userId="4153a670ac344655" providerId="LiveId" clId="{6D654783-A94D-48FA-9778-E80DBEA72876}" dt="2020-09-30T21:30:25.201" v="1563"/>
          <ac:spMkLst>
            <pc:docMk/>
            <pc:sldMk cId="0" sldId="308"/>
            <ac:spMk id="441" creationId="{00000000-0000-0000-0000-000000000000}"/>
          </ac:spMkLst>
        </pc:spChg>
      </pc:sldChg>
      <pc:sldChg chg="addSp modSp del mod">
        <pc:chgData name="Ligia Giovanella" userId="4153a670ac344655" providerId="LiveId" clId="{6D654783-A94D-48FA-9778-E80DBEA72876}" dt="2020-09-30T20:13:35.389" v="944" actId="2696"/>
        <pc:sldMkLst>
          <pc:docMk/>
          <pc:sldMk cId="1451151870" sldId="329"/>
        </pc:sldMkLst>
        <pc:spChg chg="add mod">
          <ac:chgData name="Ligia Giovanella" userId="4153a670ac344655" providerId="LiveId" clId="{6D654783-A94D-48FA-9778-E80DBEA72876}" dt="2020-09-30T20:12:22.350" v="926" actId="14100"/>
          <ac:spMkLst>
            <pc:docMk/>
            <pc:sldMk cId="1451151870" sldId="329"/>
            <ac:spMk id="3" creationId="{D39FCD4A-0F46-487B-B233-844BC95BFF82}"/>
          </ac:spMkLst>
        </pc:spChg>
        <pc:spChg chg="add mod">
          <ac:chgData name="Ligia Giovanella" userId="4153a670ac344655" providerId="LiveId" clId="{6D654783-A94D-48FA-9778-E80DBEA72876}" dt="2020-09-30T20:13:18.518" v="943" actId="1076"/>
          <ac:spMkLst>
            <pc:docMk/>
            <pc:sldMk cId="1451151870" sldId="329"/>
            <ac:spMk id="4" creationId="{128650DF-5DFC-4D43-BBAA-BCEF0D3DC1B3}"/>
          </ac:spMkLst>
        </pc:spChg>
        <pc:picChg chg="mod modCrop">
          <ac:chgData name="Ligia Giovanella" userId="4153a670ac344655" providerId="LiveId" clId="{6D654783-A94D-48FA-9778-E80DBEA72876}" dt="2020-09-30T20:11:20.526" v="898" actId="732"/>
          <ac:picMkLst>
            <pc:docMk/>
            <pc:sldMk cId="1451151870" sldId="329"/>
            <ac:picMk id="5" creationId="{DD34E8EA-B3DF-403E-B458-3934462F1856}"/>
          </ac:picMkLst>
        </pc:picChg>
      </pc:sldChg>
      <pc:sldChg chg="modNotesTx">
        <pc:chgData name="Ligia Giovanella" userId="4153a670ac344655" providerId="LiveId" clId="{6D654783-A94D-48FA-9778-E80DBEA72876}" dt="2020-09-30T20:46:49.072" v="1100" actId="20577"/>
        <pc:sldMkLst>
          <pc:docMk/>
          <pc:sldMk cId="1587654564" sldId="32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about:blank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Planilha_do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Planilha_do_Microsoft_Excel10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package" Target="../embeddings/Planilha_do_Microsoft_Excel11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package" Target="../embeddings/Planilha_do_Microsoft_Excel12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package" Target="../embeddings/Planilha_do_Microsoft_Excel13.xlsx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6.xml"/><Relationship Id="rId2" Type="http://schemas.microsoft.com/office/2011/relationships/chartColorStyle" Target="colors16.xml"/><Relationship Id="rId1" Type="http://schemas.openxmlformats.org/officeDocument/2006/relationships/package" Target="../embeddings/Planilha_do_Microsoft_Excel14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2" Type="http://schemas.microsoft.com/office/2011/relationships/chartColorStyle" Target="colors17.xml"/><Relationship Id="rId1" Type="http://schemas.openxmlformats.org/officeDocument/2006/relationships/package" Target="../embeddings/Planilha_do_Microsoft_Excel15.xlsx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18.xml"/><Relationship Id="rId2" Type="http://schemas.microsoft.com/office/2011/relationships/chartColorStyle" Target="colors18.xml"/><Relationship Id="rId1" Type="http://schemas.openxmlformats.org/officeDocument/2006/relationships/package" Target="../embeddings/Planilha_do_Microsoft_Excel16.xlsx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Style" Target="style19.xml"/><Relationship Id="rId2" Type="http://schemas.microsoft.com/office/2011/relationships/chartColorStyle" Target="colors19.xml"/><Relationship Id="rId1" Type="http://schemas.openxmlformats.org/officeDocument/2006/relationships/package" Target="../embeddings/Planilha_do_Microsoft_Excel17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Planilha_do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Planilha_do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Planilha_do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Planilha_do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Planilha_do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Planilha_do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Planilha_do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Planilha_do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229792565924789E-2"/>
          <c:y val="8.6204014595604936E-2"/>
          <c:w val="0.96111111111111114"/>
          <c:h val="0.79396507728200638"/>
        </c:manualLayout>
      </c:layout>
      <c:pie3DChart>
        <c:varyColors val="1"/>
        <c:ser>
          <c:idx val="0"/>
          <c:order val="0"/>
          <c:spPr>
            <a:solidFill>
              <a:srgbClr val="009999"/>
            </a:solidFill>
          </c:spPr>
          <c:dPt>
            <c:idx val="0"/>
            <c:bubble3D val="0"/>
            <c:spPr>
              <a:solidFill>
                <a:srgbClr val="0066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F09-F344-9076-FD8595E8C977}"/>
              </c:ext>
            </c:extLst>
          </c:dPt>
          <c:dPt>
            <c:idx val="1"/>
            <c:bubble3D val="0"/>
            <c:spPr>
              <a:solidFill>
                <a:srgbClr val="33CC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F09-F344-9076-FD8595E8C977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en-US" sz="24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1908</a:t>
                    </a:r>
                  </a:p>
                  <a:p>
                    <a:pPr>
                      <a:defRPr sz="2400" b="1" i="0" u="none" strike="noStrike" kern="1200" baseline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A6F2A14B-8490-4C9F-8CCF-BDFC1DA875CB}" type="PERCENTAGE">
                      <a:rPr lang="en-US" sz="24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2400" b="1" i="0" u="none" strike="noStrike" kern="1200" baseline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defRPr>
                      </a:pPr>
                      <a:t>[PORCENTAGEM]</a:t>
                    </a:fld>
                    <a:endParaRPr lang="pt-BR"/>
                  </a:p>
                </c:rich>
              </c:tx>
              <c:spPr>
                <a:solidFill>
                  <a:srgbClr val="006666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F09-F344-9076-FD8595E8C977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en-US" sz="2400" baseline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658</a:t>
                    </a:r>
                  </a:p>
                  <a:p>
                    <a:pPr>
                      <a:defRPr sz="2400" b="1" i="0" u="none" strike="noStrike" kern="1200" baseline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63705893-C386-47AD-8D5C-44FADBEF72B2}" type="PERCENTAGE">
                      <a:rPr lang="en-US" sz="2400" baseline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2400" b="1" i="0" u="none" strike="noStrike" kern="1200" baseline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defRPr>
                      </a:pPr>
                      <a:t>[PORCENTAGEM]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F09-F344-9076-FD8595E8C977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Plan2!$A$20:$A$21</c:f>
              <c:strCache>
                <c:ptCount val="2"/>
                <c:pt idx="0">
                  <c:v>Profissionais </c:v>
                </c:pt>
                <c:pt idx="1">
                  <c:v>Gestores</c:v>
                </c:pt>
              </c:strCache>
            </c:strRef>
          </c:cat>
          <c:val>
            <c:numRef>
              <c:f>Plan2!$B$20:$B$21</c:f>
              <c:numCache>
                <c:formatCode>0%</c:formatCode>
                <c:ptCount val="2"/>
                <c:pt idx="0">
                  <c:v>0.74</c:v>
                </c:pt>
                <c:pt idx="1">
                  <c:v>0.26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F09-F344-9076-FD8595E8C97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legendEntry>
      <c:layout/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Município RJ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Telefonema</c:v>
                </c:pt>
                <c:pt idx="1">
                  <c:v>Whatsapp</c:v>
                </c:pt>
                <c:pt idx="2">
                  <c:v>Teleconsulta</c:v>
                </c:pt>
                <c:pt idx="3">
                  <c:v>Visita domiciliar e/ou peridomiciliar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94</c:v>
                </c:pt>
                <c:pt idx="1">
                  <c:v>36.700000000000003</c:v>
                </c:pt>
                <c:pt idx="2">
                  <c:v>26.7</c:v>
                </c:pt>
                <c:pt idx="3">
                  <c:v>28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Outros municípios ERJ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Telefonema</c:v>
                </c:pt>
                <c:pt idx="1">
                  <c:v>Whatsapp</c:v>
                </c:pt>
                <c:pt idx="2">
                  <c:v>Teleconsulta</c:v>
                </c:pt>
                <c:pt idx="3">
                  <c:v>Visita domiciliar e/ou peridomiciliar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0">
                  <c:v>77.8</c:v>
                </c:pt>
                <c:pt idx="1">
                  <c:v>57.4</c:v>
                </c:pt>
                <c:pt idx="2">
                  <c:v>24.1</c:v>
                </c:pt>
                <c:pt idx="3">
                  <c:v>44.4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Telefonema</c:v>
                </c:pt>
                <c:pt idx="1">
                  <c:v>Whatsapp</c:v>
                </c:pt>
                <c:pt idx="2">
                  <c:v>Teleconsulta</c:v>
                </c:pt>
                <c:pt idx="3">
                  <c:v>Visita domiciliar e/ou peridomiciliar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  <c:pt idx="0">
                  <c:v>86.6</c:v>
                </c:pt>
                <c:pt idx="1">
                  <c:v>45.7</c:v>
                </c:pt>
                <c:pt idx="2">
                  <c:v>27.9</c:v>
                </c:pt>
                <c:pt idx="3">
                  <c:v>38.299999999999997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15"/>
        <c:axId val="156905472"/>
        <c:axId val="173703168"/>
      </c:barChart>
      <c:catAx>
        <c:axId val="15690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3703168"/>
        <c:crosses val="autoZero"/>
        <c:auto val="1"/>
        <c:lblAlgn val="ctr"/>
        <c:lblOffset val="100"/>
        <c:noMultiLvlLbl val="0"/>
      </c:catAx>
      <c:valAx>
        <c:axId val="17370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5690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12242855519092E-2"/>
          <c:y val="0.19969174747743776"/>
          <c:w val="0.3893332689106615"/>
          <c:h val="0.71537216616528343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pt-BR"/>
    </a:p>
  </c:txPr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880" b="0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>
                <a:solidFill>
                  <a:schemeClr val="tx1"/>
                </a:solidFill>
              </a:rPr>
              <a:t>MUNICÍPIO RJ</a:t>
            </a:r>
          </a:p>
        </c:rich>
      </c:tx>
      <c:layout>
        <c:manualLayout>
          <c:xMode val="edge"/>
          <c:yMode val="edge"/>
          <c:x val="0.20367729351009831"/>
          <c:y val="5.275393267780472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337170933647979"/>
          <c:y val="0.12036784241351918"/>
          <c:w val="0.3597307878721891"/>
          <c:h val="0.65716879069422074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Município RJ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Plan1!$A$2:$A$5</c:f>
              <c:strCache>
                <c:ptCount val="4"/>
                <c:pt idx="0">
                  <c:v>Atividades prioritariamente na UBS</c:v>
                </c:pt>
                <c:pt idx="1">
                  <c:v>Atividades prioritariamente no território</c:v>
                </c:pt>
                <c:pt idx="2">
                  <c:v>Atividades dos ACS suspensas</c:v>
                </c:pt>
                <c:pt idx="3">
                  <c:v>Não existem ACS na UBS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82.3</c:v>
                </c:pt>
                <c:pt idx="1">
                  <c:v>8.5</c:v>
                </c:pt>
                <c:pt idx="2">
                  <c:v>7.3</c:v>
                </c:pt>
                <c:pt idx="3">
                  <c:v>1.8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500649537502592E-2"/>
          <c:y val="0.71250282127073294"/>
          <c:w val="0.95890341810948421"/>
          <c:h val="0.286897602091960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880" b="0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dirty="0"/>
              <a:t>OUTROS </a:t>
            </a:r>
            <a:r>
              <a:rPr lang="en-US" dirty="0" smtClean="0"/>
              <a:t>MUNICÍPIOS ERJ</a:t>
            </a:r>
            <a:endParaRPr lang="en-US" dirty="0"/>
          </a:p>
        </c:rich>
      </c:tx>
      <c:layout>
        <c:manualLayout>
          <c:xMode val="edge"/>
          <c:yMode val="edge"/>
          <c:x val="0.21113160394309544"/>
          <c:y val="5.417098588336897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077709865618447"/>
          <c:y val="0.20370934799980592"/>
          <c:w val="0.3597307878721891"/>
          <c:h val="0.65716879069422074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Município RJ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Plan1!$A$2:$A$5</c:f>
              <c:strCache>
                <c:ptCount val="4"/>
                <c:pt idx="0">
                  <c:v>Atividades prioritariamente na UBS</c:v>
                </c:pt>
                <c:pt idx="1">
                  <c:v>Atividades prioritariamente no território</c:v>
                </c:pt>
                <c:pt idx="2">
                  <c:v>Atividades dos ACS suspensas</c:v>
                </c:pt>
                <c:pt idx="3">
                  <c:v>Não existem ACS na UBS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64.599999999999994</c:v>
                </c:pt>
                <c:pt idx="1">
                  <c:v>21.5</c:v>
                </c:pt>
                <c:pt idx="2">
                  <c:v>12.3</c:v>
                </c:pt>
                <c:pt idx="3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880" b="0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dirty="0"/>
              <a:t>BRASIL</a:t>
            </a:r>
          </a:p>
        </c:rich>
      </c:tx>
      <c:layout>
        <c:manualLayout>
          <c:xMode val="edge"/>
          <c:yMode val="edge"/>
          <c:x val="0.3881714767267771"/>
          <c:y val="6.440909260450959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077709865618447"/>
          <c:y val="0.20370934799980592"/>
          <c:w val="0.3597307878721891"/>
          <c:h val="0.65716879069422074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Município RJ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Plan1!$A$2:$A$5</c:f>
              <c:strCache>
                <c:ptCount val="4"/>
                <c:pt idx="0">
                  <c:v>Atividades prioritariamente na UBS</c:v>
                </c:pt>
                <c:pt idx="1">
                  <c:v>Atividades prioritariamente no território</c:v>
                </c:pt>
                <c:pt idx="2">
                  <c:v>Atividades dos ACS suspensas</c:v>
                </c:pt>
                <c:pt idx="3">
                  <c:v>Não existem ACS na UBS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47.3</c:v>
                </c:pt>
                <c:pt idx="1">
                  <c:v>36.9</c:v>
                </c:pt>
                <c:pt idx="2">
                  <c:v>11.4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30548577469468"/>
          <c:y val="0.15451055574574918"/>
          <c:w val="0.69969451422530526"/>
          <c:h val="0.576046331165126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'4.G33'!$B$4</c:f>
              <c:strCache>
                <c:ptCount val="1"/>
                <c:pt idx="0">
                  <c:v>Mantidas da mesma forma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'4.G33'!$A$5:$A$7</c:f>
              <c:strCache>
                <c:ptCount val="3"/>
                <c:pt idx="0">
                  <c:v>Município RJ</c:v>
                </c:pt>
                <c:pt idx="1">
                  <c:v>Outros municípios ERJ</c:v>
                </c:pt>
                <c:pt idx="2">
                  <c:v>Brasil</c:v>
                </c:pt>
              </c:strCache>
            </c:strRef>
          </c:cat>
          <c:val>
            <c:numRef>
              <c:f>'4.G33'!$B$5:$B$7</c:f>
              <c:numCache>
                <c:formatCode>General</c:formatCode>
                <c:ptCount val="3"/>
                <c:pt idx="0">
                  <c:v>2</c:v>
                </c:pt>
                <c:pt idx="1">
                  <c:v>3.3</c:v>
                </c:pt>
                <c:pt idx="2">
                  <c:v>1.7</c:v>
                </c:pt>
              </c:numCache>
            </c:numRef>
          </c:val>
        </c:ser>
        <c:ser>
          <c:idx val="1"/>
          <c:order val="1"/>
          <c:tx>
            <c:strRef>
              <c:f>'4.G33'!$C$4</c:f>
              <c:strCache>
                <c:ptCount val="1"/>
                <c:pt idx="0">
                  <c:v>Adaptadas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'4.G33'!$A$5:$A$7</c:f>
              <c:strCache>
                <c:ptCount val="3"/>
                <c:pt idx="0">
                  <c:v>Município RJ</c:v>
                </c:pt>
                <c:pt idx="1">
                  <c:v>Outros municípios ERJ</c:v>
                </c:pt>
                <c:pt idx="2">
                  <c:v>Brasil</c:v>
                </c:pt>
              </c:strCache>
            </c:strRef>
          </c:cat>
          <c:val>
            <c:numRef>
              <c:f>'4.G33'!$C$5:$C$7</c:f>
              <c:numCache>
                <c:formatCode>General</c:formatCode>
                <c:ptCount val="3"/>
                <c:pt idx="0">
                  <c:v>20</c:v>
                </c:pt>
                <c:pt idx="1">
                  <c:v>23.3</c:v>
                </c:pt>
                <c:pt idx="2">
                  <c:v>43.6</c:v>
                </c:pt>
              </c:numCache>
            </c:numRef>
          </c:val>
        </c:ser>
        <c:ser>
          <c:idx val="2"/>
          <c:order val="2"/>
          <c:tx>
            <c:strRef>
              <c:f>'4.G33'!$D$4</c:f>
              <c:strCache>
                <c:ptCount val="1"/>
                <c:pt idx="0">
                  <c:v>Reduzidas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'4.G33'!$A$5:$A$7</c:f>
              <c:strCache>
                <c:ptCount val="3"/>
                <c:pt idx="0">
                  <c:v>Município RJ</c:v>
                </c:pt>
                <c:pt idx="1">
                  <c:v>Outros municípios ERJ</c:v>
                </c:pt>
                <c:pt idx="2">
                  <c:v>Brasil</c:v>
                </c:pt>
              </c:strCache>
            </c:strRef>
          </c:cat>
          <c:val>
            <c:numRef>
              <c:f>'4.G33'!$D$5:$D$7</c:f>
              <c:numCache>
                <c:formatCode>General</c:formatCode>
                <c:ptCount val="3"/>
                <c:pt idx="0">
                  <c:v>63.3</c:v>
                </c:pt>
                <c:pt idx="1">
                  <c:v>55</c:v>
                </c:pt>
                <c:pt idx="2">
                  <c:v>49.6</c:v>
                </c:pt>
              </c:numCache>
            </c:numRef>
          </c:val>
        </c:ser>
        <c:ser>
          <c:idx val="3"/>
          <c:order val="3"/>
          <c:tx>
            <c:strRef>
              <c:f>'4.G33'!$E$4</c:f>
              <c:strCache>
                <c:ptCount val="1"/>
                <c:pt idx="0">
                  <c:v>Suspensas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'4.G33'!$A$5:$A$7</c:f>
              <c:strCache>
                <c:ptCount val="3"/>
                <c:pt idx="0">
                  <c:v>Município RJ</c:v>
                </c:pt>
                <c:pt idx="1">
                  <c:v>Outros municípios ERJ</c:v>
                </c:pt>
                <c:pt idx="2">
                  <c:v>Brasil</c:v>
                </c:pt>
              </c:strCache>
            </c:strRef>
          </c:cat>
          <c:val>
            <c:numRef>
              <c:f>'4.G33'!$E$5:$E$7</c:f>
              <c:numCache>
                <c:formatCode>General</c:formatCode>
                <c:ptCount val="3"/>
                <c:pt idx="0">
                  <c:v>14.7</c:v>
                </c:pt>
                <c:pt idx="1">
                  <c:v>18.3</c:v>
                </c:pt>
                <c:pt idx="2">
                  <c:v>5.0999999999999996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overlap val="-15"/>
        <c:axId val="173432832"/>
        <c:axId val="198060288"/>
      </c:barChart>
      <c:catAx>
        <c:axId val="1734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98060288"/>
        <c:crosses val="autoZero"/>
        <c:auto val="1"/>
        <c:lblAlgn val="ctr"/>
        <c:lblOffset val="100"/>
        <c:noMultiLvlLbl val="0"/>
      </c:catAx>
      <c:valAx>
        <c:axId val="1980602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34328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48054051201454"/>
          <c:y val="3.1748088871109456E-2"/>
          <c:w val="0.71851913718525695"/>
          <c:h val="0.519556763913795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'4P34 E 4G61'!$B$2</c:f>
              <c:strCache>
                <c:ptCount val="1"/>
                <c:pt idx="0">
                  <c:v>Mantidas da mesma forma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'4P34 E 4G61'!$A$3:$A$6</c:f>
              <c:strCache>
                <c:ptCount val="4"/>
                <c:pt idx="0">
                  <c:v>Pré-natal</c:v>
                </c:pt>
                <c:pt idx="1">
                  <c:v>Vacinação</c:v>
                </c:pt>
                <c:pt idx="2">
                  <c:v>Atendimento a usuários hipertensos e diabéticos</c:v>
                </c:pt>
                <c:pt idx="3">
                  <c:v>Visita domiciliar pelo ACS</c:v>
                </c:pt>
              </c:strCache>
            </c:strRef>
          </c:cat>
          <c:val>
            <c:numRef>
              <c:f>'4P34 E 4G61'!$B$3:$B$6</c:f>
              <c:numCache>
                <c:formatCode>General</c:formatCode>
                <c:ptCount val="4"/>
                <c:pt idx="0">
                  <c:v>76.400000000000006</c:v>
                </c:pt>
                <c:pt idx="1">
                  <c:v>78.7</c:v>
                </c:pt>
                <c:pt idx="2">
                  <c:v>9.9</c:v>
                </c:pt>
                <c:pt idx="3">
                  <c:v>2.8</c:v>
                </c:pt>
              </c:numCache>
            </c:numRef>
          </c:val>
        </c:ser>
        <c:ser>
          <c:idx val="1"/>
          <c:order val="1"/>
          <c:tx>
            <c:strRef>
              <c:f>'4P34 E 4G61'!$C$2</c:f>
              <c:strCache>
                <c:ptCount val="1"/>
                <c:pt idx="0">
                  <c:v>Adaptadas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'4P34 E 4G61'!$A$3:$A$6</c:f>
              <c:strCache>
                <c:ptCount val="4"/>
                <c:pt idx="0">
                  <c:v>Pré-natal</c:v>
                </c:pt>
                <c:pt idx="1">
                  <c:v>Vacinação</c:v>
                </c:pt>
                <c:pt idx="2">
                  <c:v>Atendimento a usuários hipertensos e diabéticos</c:v>
                </c:pt>
                <c:pt idx="3">
                  <c:v>Visita domiciliar pelo ACS</c:v>
                </c:pt>
              </c:strCache>
            </c:strRef>
          </c:cat>
          <c:val>
            <c:numRef>
              <c:f>'4P34 E 4G61'!$C$3:$C$6</c:f>
              <c:numCache>
                <c:formatCode>General</c:formatCode>
                <c:ptCount val="4"/>
                <c:pt idx="0">
                  <c:v>21.8</c:v>
                </c:pt>
                <c:pt idx="1">
                  <c:v>17.5</c:v>
                </c:pt>
                <c:pt idx="2">
                  <c:v>64.599999999999994</c:v>
                </c:pt>
                <c:pt idx="3">
                  <c:v>63.7</c:v>
                </c:pt>
              </c:numCache>
            </c:numRef>
          </c:val>
        </c:ser>
        <c:ser>
          <c:idx val="2"/>
          <c:order val="2"/>
          <c:tx>
            <c:strRef>
              <c:f>'4P34 E 4G61'!$D$2</c:f>
              <c:strCache>
                <c:ptCount val="1"/>
                <c:pt idx="0">
                  <c:v>Suspensas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'4P34 E 4G61'!$A$3:$A$6</c:f>
              <c:strCache>
                <c:ptCount val="4"/>
                <c:pt idx="0">
                  <c:v>Pré-natal</c:v>
                </c:pt>
                <c:pt idx="1">
                  <c:v>Vacinação</c:v>
                </c:pt>
                <c:pt idx="2">
                  <c:v>Atendimento a usuários hipertensos e diabéticos</c:v>
                </c:pt>
                <c:pt idx="3">
                  <c:v>Visita domiciliar pelo ACS</c:v>
                </c:pt>
              </c:strCache>
            </c:strRef>
          </c:cat>
          <c:val>
            <c:numRef>
              <c:f>'4P34 E 4G61'!$D$3:$D$6</c:f>
              <c:numCache>
                <c:formatCode>General</c:formatCode>
                <c:ptCount val="4"/>
                <c:pt idx="0">
                  <c:v>0.9</c:v>
                </c:pt>
                <c:pt idx="1">
                  <c:v>1.4</c:v>
                </c:pt>
                <c:pt idx="2">
                  <c:v>25.5</c:v>
                </c:pt>
                <c:pt idx="3">
                  <c:v>31.6</c:v>
                </c:pt>
              </c:numCache>
            </c:numRef>
          </c:val>
        </c:ser>
        <c:ser>
          <c:idx val="3"/>
          <c:order val="3"/>
          <c:tx>
            <c:strRef>
              <c:f>'4P34 E 4G61'!$E$2</c:f>
              <c:strCache>
                <c:ptCount val="1"/>
                <c:pt idx="0">
                  <c:v>Não era realizada antes da pandemia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'4P34 E 4G61'!$A$3:$A$6</c:f>
              <c:strCache>
                <c:ptCount val="4"/>
                <c:pt idx="0">
                  <c:v>Pré-natal</c:v>
                </c:pt>
                <c:pt idx="1">
                  <c:v>Vacinação</c:v>
                </c:pt>
                <c:pt idx="2">
                  <c:v>Atendimento a usuários hipertensos e diabéticos</c:v>
                </c:pt>
                <c:pt idx="3">
                  <c:v>Visita domiciliar pelo ACS</c:v>
                </c:pt>
              </c:strCache>
            </c:strRef>
          </c:cat>
          <c:val>
            <c:numRef>
              <c:f>'4P34 E 4G61'!$E$3:$E$6</c:f>
              <c:numCache>
                <c:formatCode>General</c:formatCode>
                <c:ptCount val="4"/>
                <c:pt idx="0">
                  <c:v>0.9</c:v>
                </c:pt>
                <c:pt idx="1">
                  <c:v>2.4</c:v>
                </c:pt>
                <c:pt idx="2">
                  <c:v>0</c:v>
                </c:pt>
                <c:pt idx="3">
                  <c:v>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5"/>
        <c:axId val="173648384"/>
        <c:axId val="198062592"/>
      </c:barChart>
      <c:catAx>
        <c:axId val="17364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98062592"/>
        <c:crosses val="autoZero"/>
        <c:auto val="1"/>
        <c:lblAlgn val="ctr"/>
        <c:lblOffset val="100"/>
        <c:noMultiLvlLbl val="0"/>
      </c:catAx>
      <c:valAx>
        <c:axId val="1980625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36483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Plan1!$A$2:$H$2</c:f>
              <c:strCache>
                <c:ptCount val="8"/>
                <c:pt idx="0">
                  <c:v>Solicita exame pela internet</c:v>
                </c:pt>
                <c:pt idx="1">
                  <c:v>Consulta on line</c:v>
                </c:pt>
                <c:pt idx="2">
                  <c:v>Envia receita  pela internet /foto</c:v>
                </c:pt>
                <c:pt idx="3">
                  <c:v>Entrega medicamentos no domicílio</c:v>
                </c:pt>
                <c:pt idx="4">
                  <c:v>Whatsapp </c:v>
                </c:pt>
                <c:pt idx="5">
                  <c:v>Chamada telefônica</c:v>
                </c:pt>
                <c:pt idx="6">
                  <c:v>Prazo de dispensação das receitas foi ampliado</c:v>
                </c:pt>
                <c:pt idx="7">
                  <c:v>Dispõe de listas de usuários</c:v>
                </c:pt>
              </c:strCache>
            </c:strRef>
          </c:cat>
          <c:val>
            <c:numRef>
              <c:f>Plan1!$A$3:$H$3</c:f>
              <c:numCache>
                <c:formatCode>General</c:formatCode>
                <c:ptCount val="8"/>
                <c:pt idx="0" formatCode="0.0">
                  <c:v>8</c:v>
                </c:pt>
                <c:pt idx="1">
                  <c:v>10.8</c:v>
                </c:pt>
                <c:pt idx="2">
                  <c:v>11.8</c:v>
                </c:pt>
                <c:pt idx="3">
                  <c:v>34.1</c:v>
                </c:pt>
                <c:pt idx="4">
                  <c:v>49.5</c:v>
                </c:pt>
                <c:pt idx="5">
                  <c:v>54.2</c:v>
                </c:pt>
                <c:pt idx="6">
                  <c:v>79.7</c:v>
                </c:pt>
                <c:pt idx="7">
                  <c:v>88.2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98686208"/>
        <c:axId val="198064896"/>
      </c:barChart>
      <c:catAx>
        <c:axId val="198686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98064896"/>
        <c:crosses val="autoZero"/>
        <c:auto val="1"/>
        <c:lblAlgn val="ctr"/>
        <c:lblOffset val="100"/>
        <c:noMultiLvlLbl val="0"/>
      </c:catAx>
      <c:valAx>
        <c:axId val="198064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9868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693822602558829E-2"/>
          <c:y val="3.4075720876240091E-2"/>
          <c:w val="0.93709705301276969"/>
          <c:h val="0.62999832270897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Município RJ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Plan1!$A$2:$A$8</c:f>
              <c:strCache>
                <c:ptCount val="7"/>
                <c:pt idx="0">
                  <c:v>Visitas peridomiciliares</c:v>
                </c:pt>
                <c:pt idx="1">
                  <c:v>Busca ativa gestantes (whatsapp ou telefone)</c:v>
                </c:pt>
                <c:pt idx="2">
                  <c:v>Busca ativa gestantes (visita peridomiciliar)</c:v>
                </c:pt>
                <c:pt idx="3">
                  <c:v>Busca ativa crônicos (whatsapp ou telefone)</c:v>
                </c:pt>
                <c:pt idx="4">
                  <c:v>Busca ativa crônicos (visita peridomiciliar)</c:v>
                </c:pt>
                <c:pt idx="5">
                  <c:v>Recepção de sintomáticos respiratórios na UBS</c:v>
                </c:pt>
                <c:pt idx="6">
                  <c:v>Entrega domiciliar de medicamentos para pacientes crônicos</c:v>
                </c:pt>
              </c:strCache>
            </c:strRef>
          </c:cat>
          <c:val>
            <c:numRef>
              <c:f>Plan1!$B$2:$B$8</c:f>
              <c:numCache>
                <c:formatCode>General</c:formatCode>
                <c:ptCount val="7"/>
                <c:pt idx="0">
                  <c:v>23.8</c:v>
                </c:pt>
                <c:pt idx="1">
                  <c:v>81.5</c:v>
                </c:pt>
                <c:pt idx="2">
                  <c:v>55.6</c:v>
                </c:pt>
                <c:pt idx="3">
                  <c:v>38.4</c:v>
                </c:pt>
                <c:pt idx="4">
                  <c:v>22.5</c:v>
                </c:pt>
                <c:pt idx="5">
                  <c:v>68.2</c:v>
                </c:pt>
                <c:pt idx="6">
                  <c:v>18.5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Outros municípios ERJ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Plan1!$A$2:$A$8</c:f>
              <c:strCache>
                <c:ptCount val="7"/>
                <c:pt idx="0">
                  <c:v>Visitas peridomiciliares</c:v>
                </c:pt>
                <c:pt idx="1">
                  <c:v>Busca ativa gestantes (whatsapp ou telefone)</c:v>
                </c:pt>
                <c:pt idx="2">
                  <c:v>Busca ativa gestantes (visita peridomiciliar)</c:v>
                </c:pt>
                <c:pt idx="3">
                  <c:v>Busca ativa crônicos (whatsapp ou telefone)</c:v>
                </c:pt>
                <c:pt idx="4">
                  <c:v>Busca ativa crônicos (visita peridomiciliar)</c:v>
                </c:pt>
                <c:pt idx="5">
                  <c:v>Recepção de sintomáticos respiratórios na UBS</c:v>
                </c:pt>
                <c:pt idx="6">
                  <c:v>Entrega domiciliar de medicamentos para pacientes crônicos</c:v>
                </c:pt>
              </c:strCache>
            </c:strRef>
          </c:cat>
          <c:val>
            <c:numRef>
              <c:f>Plan1!$C$2:$C$8</c:f>
              <c:numCache>
                <c:formatCode>General</c:formatCode>
                <c:ptCount val="7"/>
                <c:pt idx="0">
                  <c:v>44.8</c:v>
                </c:pt>
                <c:pt idx="1">
                  <c:v>52.2</c:v>
                </c:pt>
                <c:pt idx="2">
                  <c:v>43.3</c:v>
                </c:pt>
                <c:pt idx="3">
                  <c:v>37.299999999999997</c:v>
                </c:pt>
                <c:pt idx="4">
                  <c:v>25.4</c:v>
                </c:pt>
                <c:pt idx="5">
                  <c:v>47.8</c:v>
                </c:pt>
                <c:pt idx="6">
                  <c:v>23.9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5"/>
        <c:axId val="199063552"/>
        <c:axId val="198100672"/>
      </c:barChart>
      <c:catAx>
        <c:axId val="19906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98100672"/>
        <c:crosses val="autoZero"/>
        <c:auto val="1"/>
        <c:lblAlgn val="ctr"/>
        <c:lblOffset val="100"/>
        <c:noMultiLvlLbl val="0"/>
      </c:catAx>
      <c:valAx>
        <c:axId val="1981006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99063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Não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Plan1!$A$2:$A$8</c:f>
              <c:strCache>
                <c:ptCount val="7"/>
                <c:pt idx="0">
                  <c:v>Distribuição de cestas básicas</c:v>
                </c:pt>
                <c:pt idx="1">
                  <c:v>Distribuição de materiais de higiene</c:v>
                </c:pt>
                <c:pt idx="2">
                  <c:v>Ajuda a idoso para compras</c:v>
                </c:pt>
                <c:pt idx="3">
                  <c:v>Apoio para cadastro único</c:v>
                </c:pt>
                <c:pt idx="4">
                  <c:v>Acesso para apoio ao auxílio emergencial</c:v>
                </c:pt>
                <c:pt idx="5">
                  <c:v>Apoio psic. às mulheres vítimas de violência</c:v>
                </c:pt>
                <c:pt idx="6">
                  <c:v>Apoio psic. aos trabalhadores da saúde </c:v>
                </c:pt>
              </c:strCache>
            </c:strRef>
          </c:cat>
          <c:val>
            <c:numRef>
              <c:f>Plan1!$B$2:$B$8</c:f>
              <c:numCache>
                <c:formatCode>General</c:formatCode>
                <c:ptCount val="7"/>
                <c:pt idx="0">
                  <c:v>32.700000000000003</c:v>
                </c:pt>
                <c:pt idx="1">
                  <c:v>45</c:v>
                </c:pt>
                <c:pt idx="2">
                  <c:v>68.3</c:v>
                </c:pt>
                <c:pt idx="3">
                  <c:v>42.6</c:v>
                </c:pt>
                <c:pt idx="4">
                  <c:v>52</c:v>
                </c:pt>
                <c:pt idx="5">
                  <c:v>40.6</c:v>
                </c:pt>
                <c:pt idx="6">
                  <c:v>53.5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Sim, com apoio da UBS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Plan1!$A$2:$A$8</c:f>
              <c:strCache>
                <c:ptCount val="7"/>
                <c:pt idx="0">
                  <c:v>Distribuição de cestas básicas</c:v>
                </c:pt>
                <c:pt idx="1">
                  <c:v>Distribuição de materiais de higiene</c:v>
                </c:pt>
                <c:pt idx="2">
                  <c:v>Ajuda a idoso para compras</c:v>
                </c:pt>
                <c:pt idx="3">
                  <c:v>Apoio para cadastro único</c:v>
                </c:pt>
                <c:pt idx="4">
                  <c:v>Acesso para apoio ao auxílio emergencial</c:v>
                </c:pt>
                <c:pt idx="5">
                  <c:v>Apoio psic. às mulheres vítimas de violência</c:v>
                </c:pt>
                <c:pt idx="6">
                  <c:v>Apoio psic. aos trabalhadores da saúde </c:v>
                </c:pt>
              </c:strCache>
            </c:strRef>
          </c:cat>
          <c:val>
            <c:numRef>
              <c:f>Plan1!$C$2:$C$8</c:f>
              <c:numCache>
                <c:formatCode>General</c:formatCode>
                <c:ptCount val="7"/>
                <c:pt idx="0">
                  <c:v>28.2</c:v>
                </c:pt>
                <c:pt idx="1">
                  <c:v>24.3</c:v>
                </c:pt>
                <c:pt idx="2">
                  <c:v>5</c:v>
                </c:pt>
                <c:pt idx="3">
                  <c:v>46.5</c:v>
                </c:pt>
                <c:pt idx="4">
                  <c:v>22.3</c:v>
                </c:pt>
                <c:pt idx="5">
                  <c:v>51</c:v>
                </c:pt>
                <c:pt idx="6">
                  <c:v>35.6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Sim, sem apoio da UBS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Plan1!$A$2:$A$8</c:f>
              <c:strCache>
                <c:ptCount val="7"/>
                <c:pt idx="0">
                  <c:v>Distribuição de cestas básicas</c:v>
                </c:pt>
                <c:pt idx="1">
                  <c:v>Distribuição de materiais de higiene</c:v>
                </c:pt>
                <c:pt idx="2">
                  <c:v>Ajuda a idoso para compras</c:v>
                </c:pt>
                <c:pt idx="3">
                  <c:v>Apoio para cadastro único</c:v>
                </c:pt>
                <c:pt idx="4">
                  <c:v>Acesso para apoio ao auxílio emergencial</c:v>
                </c:pt>
                <c:pt idx="5">
                  <c:v>Apoio psic. às mulheres vítimas de violência</c:v>
                </c:pt>
                <c:pt idx="6">
                  <c:v>Apoio psic. aos trabalhadores da saúde </c:v>
                </c:pt>
              </c:strCache>
            </c:strRef>
          </c:cat>
          <c:val>
            <c:numRef>
              <c:f>Plan1!$D$2:$D$8</c:f>
              <c:numCache>
                <c:formatCode>General</c:formatCode>
                <c:ptCount val="7"/>
                <c:pt idx="0">
                  <c:v>39.1</c:v>
                </c:pt>
                <c:pt idx="1">
                  <c:v>30.7</c:v>
                </c:pt>
                <c:pt idx="2">
                  <c:v>26.7</c:v>
                </c:pt>
                <c:pt idx="3">
                  <c:v>10.9</c:v>
                </c:pt>
                <c:pt idx="4">
                  <c:v>25.7</c:v>
                </c:pt>
                <c:pt idx="5">
                  <c:v>8.4</c:v>
                </c:pt>
                <c:pt idx="6">
                  <c:v>10.9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15"/>
        <c:axId val="199357440"/>
        <c:axId val="198106432"/>
      </c:barChart>
      <c:catAx>
        <c:axId val="19935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98106432"/>
        <c:crosses val="autoZero"/>
        <c:auto val="1"/>
        <c:lblAlgn val="ctr"/>
        <c:lblOffset val="100"/>
        <c:noMultiLvlLbl val="0"/>
      </c:catAx>
      <c:valAx>
        <c:axId val="19810643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9935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90717349388103E-2"/>
          <c:y val="4.5947437284751473E-2"/>
          <c:w val="0.77061166984348461"/>
          <c:h val="0.79937440514598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Sim, boa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Município do Rio de Janeiro</c:v>
                </c:pt>
                <c:pt idx="1">
                  <c:v>Outros municípios ERJ</c:v>
                </c:pt>
                <c:pt idx="2">
                  <c:v>Estado do Rio de Janeiro</c:v>
                </c:pt>
                <c:pt idx="3">
                  <c:v>Brasil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45</c:v>
                </c:pt>
                <c:pt idx="1">
                  <c:v>30.9</c:v>
                </c:pt>
                <c:pt idx="2">
                  <c:v>40.9</c:v>
                </c:pt>
                <c:pt idx="3">
                  <c:v>40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Sim, regular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Município do Rio de Janeiro</c:v>
                </c:pt>
                <c:pt idx="1">
                  <c:v>Outros municípios ERJ</c:v>
                </c:pt>
                <c:pt idx="2">
                  <c:v>Estado do Rio de Janeiro</c:v>
                </c:pt>
                <c:pt idx="3">
                  <c:v>Brasil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0">
                  <c:v>48.5</c:v>
                </c:pt>
                <c:pt idx="1">
                  <c:v>39.700000000000003</c:v>
                </c:pt>
                <c:pt idx="2">
                  <c:v>46</c:v>
                </c:pt>
                <c:pt idx="3">
                  <c:v>43.4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Sim, ruim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Município do Rio de Janeiro</c:v>
                </c:pt>
                <c:pt idx="1">
                  <c:v>Outros municípios ERJ</c:v>
                </c:pt>
                <c:pt idx="2">
                  <c:v>Estado do Rio de Janeiro</c:v>
                </c:pt>
                <c:pt idx="3">
                  <c:v>Brasil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  <c:pt idx="0">
                  <c:v>5.9</c:v>
                </c:pt>
                <c:pt idx="1">
                  <c:v>5.9</c:v>
                </c:pt>
                <c:pt idx="2">
                  <c:v>5.9</c:v>
                </c:pt>
                <c:pt idx="3">
                  <c:v>8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Não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Município do Rio de Janeiro</c:v>
                </c:pt>
                <c:pt idx="1">
                  <c:v>Outros municípios ERJ</c:v>
                </c:pt>
                <c:pt idx="2">
                  <c:v>Estado do Rio de Janeiro</c:v>
                </c:pt>
                <c:pt idx="3">
                  <c:v>Brasil</c:v>
                </c:pt>
              </c:strCache>
            </c:strRef>
          </c:cat>
          <c:val>
            <c:numRef>
              <c:f>Plan1!$E$2:$E$5</c:f>
              <c:numCache>
                <c:formatCode>General</c:formatCode>
                <c:ptCount val="4"/>
                <c:pt idx="0">
                  <c:v>0.6</c:v>
                </c:pt>
                <c:pt idx="1">
                  <c:v>23.5</c:v>
                </c:pt>
                <c:pt idx="2">
                  <c:v>7.2</c:v>
                </c:pt>
                <c:pt idx="3">
                  <c:v>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15"/>
        <c:axId val="157259264"/>
        <c:axId val="127378560"/>
      </c:barChart>
      <c:catAx>
        <c:axId val="15725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27378560"/>
        <c:crosses val="autoZero"/>
        <c:auto val="1"/>
        <c:lblAlgn val="ctr"/>
        <c:lblOffset val="100"/>
        <c:noMultiLvlLbl val="0"/>
      </c:catAx>
      <c:valAx>
        <c:axId val="1273785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5725926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654763310116864"/>
          <c:y val="0.24671769490622344"/>
          <c:w val="0.15553132255145002"/>
          <c:h val="0.461088938239740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Não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Brasil</c:v>
                </c:pt>
                <c:pt idx="1">
                  <c:v>Outros municípios ERJ</c:v>
                </c:pt>
                <c:pt idx="2">
                  <c:v>Município do RJ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72.2</c:v>
                </c:pt>
                <c:pt idx="1">
                  <c:v>85.3</c:v>
                </c:pt>
                <c:pt idx="2">
                  <c:v>40.200000000000003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Sim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Brasil</c:v>
                </c:pt>
                <c:pt idx="1">
                  <c:v>Outros municípios ERJ</c:v>
                </c:pt>
                <c:pt idx="2">
                  <c:v>Município do RJ</c:v>
                </c:pt>
              </c:strCache>
            </c:strRef>
          </c:cat>
          <c:val>
            <c:numRef>
              <c:f>Plan1!$C$2:$C$4</c:f>
              <c:numCache>
                <c:formatCode>General</c:formatCode>
                <c:ptCount val="3"/>
                <c:pt idx="0">
                  <c:v>27.8</c:v>
                </c:pt>
                <c:pt idx="1">
                  <c:v>14.7</c:v>
                </c:pt>
                <c:pt idx="2">
                  <c:v>59.8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15"/>
        <c:axId val="165578752"/>
        <c:axId val="127380864"/>
      </c:barChart>
      <c:catAx>
        <c:axId val="165578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27380864"/>
        <c:crosses val="autoZero"/>
        <c:auto val="1"/>
        <c:lblAlgn val="ctr"/>
        <c:lblOffset val="100"/>
        <c:noMultiLvlLbl val="0"/>
      </c:catAx>
      <c:valAx>
        <c:axId val="12738086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655787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Não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Brasil</c:v>
                </c:pt>
                <c:pt idx="1">
                  <c:v>Outros municípios ERJ</c:v>
                </c:pt>
                <c:pt idx="2">
                  <c:v>Município do RJ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28.4</c:v>
                </c:pt>
                <c:pt idx="1">
                  <c:v>27.9</c:v>
                </c:pt>
                <c:pt idx="2">
                  <c:v>22.5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Sim</c:v>
                </c:pt>
              </c:strCache>
            </c:strRef>
          </c:tx>
          <c:spPr>
            <a:solidFill>
              <a:srgbClr val="1A4B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Brasil</c:v>
                </c:pt>
                <c:pt idx="1">
                  <c:v>Outros municípios ERJ</c:v>
                </c:pt>
                <c:pt idx="2">
                  <c:v>Município do RJ</c:v>
                </c:pt>
              </c:strCache>
            </c:strRef>
          </c:cat>
          <c:val>
            <c:numRef>
              <c:f>Plan1!$C$2:$C$4</c:f>
              <c:numCache>
                <c:formatCode>General</c:formatCode>
                <c:ptCount val="3"/>
                <c:pt idx="0">
                  <c:v>71.599999999999994</c:v>
                </c:pt>
                <c:pt idx="1">
                  <c:v>72.099999999999994</c:v>
                </c:pt>
                <c:pt idx="2">
                  <c:v>77.5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15"/>
        <c:axId val="172581376"/>
        <c:axId val="127382592"/>
      </c:barChart>
      <c:catAx>
        <c:axId val="172581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27382592"/>
        <c:crosses val="autoZero"/>
        <c:auto val="1"/>
        <c:lblAlgn val="ctr"/>
        <c:lblOffset val="100"/>
        <c:noMultiLvlLbl val="0"/>
      </c:catAx>
      <c:valAx>
        <c:axId val="127382592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25813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79258375850144E-2"/>
          <c:y val="2.1876311689420402E-2"/>
          <c:w val="0.95367474821310816"/>
          <c:h val="0.780708772499410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Município RJ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Plan1!$A$2:$A$7</c:f>
              <c:strCache>
                <c:ptCount val="6"/>
                <c:pt idx="0">
                  <c:v>Luva cirúrgica</c:v>
                </c:pt>
                <c:pt idx="1">
                  <c:v>Máscara (N95 ou PFF2)</c:v>
                </c:pt>
                <c:pt idx="2">
                  <c:v>Máscara cirúrgica</c:v>
                </c:pt>
                <c:pt idx="3">
                  <c:v>Óculos</c:v>
                </c:pt>
                <c:pt idx="4">
                  <c:v>Visor/elmo</c:v>
                </c:pt>
                <c:pt idx="5">
                  <c:v>Avental impermeável</c:v>
                </c:pt>
              </c:strCache>
            </c:strRef>
          </c:cat>
          <c:val>
            <c:numRef>
              <c:f>Plan1!$B$2:$B$7</c:f>
              <c:numCache>
                <c:formatCode>General</c:formatCode>
                <c:ptCount val="6"/>
                <c:pt idx="0">
                  <c:v>79.900000000000006</c:v>
                </c:pt>
                <c:pt idx="1">
                  <c:v>22.5</c:v>
                </c:pt>
                <c:pt idx="2">
                  <c:v>64.5</c:v>
                </c:pt>
                <c:pt idx="3">
                  <c:v>53.8</c:v>
                </c:pt>
                <c:pt idx="4">
                  <c:v>33.1</c:v>
                </c:pt>
                <c:pt idx="5">
                  <c:v>29.6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Outros municípios ERJ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Plan1!$A$2:$A$7</c:f>
              <c:strCache>
                <c:ptCount val="6"/>
                <c:pt idx="0">
                  <c:v>Luva cirúrgica</c:v>
                </c:pt>
                <c:pt idx="1">
                  <c:v>Máscara (N95 ou PFF2)</c:v>
                </c:pt>
                <c:pt idx="2">
                  <c:v>Máscara cirúrgica</c:v>
                </c:pt>
                <c:pt idx="3">
                  <c:v>Óculos</c:v>
                </c:pt>
                <c:pt idx="4">
                  <c:v>Visor/elmo</c:v>
                </c:pt>
                <c:pt idx="5">
                  <c:v>Avental impermeável</c:v>
                </c:pt>
              </c:strCache>
            </c:strRef>
          </c:cat>
          <c:val>
            <c:numRef>
              <c:f>Plan1!$C$2:$C$7</c:f>
              <c:numCache>
                <c:formatCode>General</c:formatCode>
                <c:ptCount val="6"/>
                <c:pt idx="0">
                  <c:v>82.4</c:v>
                </c:pt>
                <c:pt idx="1">
                  <c:v>19.100000000000001</c:v>
                </c:pt>
                <c:pt idx="2">
                  <c:v>61.8</c:v>
                </c:pt>
                <c:pt idx="3">
                  <c:v>33.799999999999997</c:v>
                </c:pt>
                <c:pt idx="4">
                  <c:v>35.299999999999997</c:v>
                </c:pt>
                <c:pt idx="5">
                  <c:v>33.799999999999997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Estado RJ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Plan1!$A$2:$A$7</c:f>
              <c:strCache>
                <c:ptCount val="6"/>
                <c:pt idx="0">
                  <c:v>Luva cirúrgica</c:v>
                </c:pt>
                <c:pt idx="1">
                  <c:v>Máscara (N95 ou PFF2)</c:v>
                </c:pt>
                <c:pt idx="2">
                  <c:v>Máscara cirúrgica</c:v>
                </c:pt>
                <c:pt idx="3">
                  <c:v>Óculos</c:v>
                </c:pt>
                <c:pt idx="4">
                  <c:v>Visor/elmo</c:v>
                </c:pt>
                <c:pt idx="5">
                  <c:v>Avental impermeável</c:v>
                </c:pt>
              </c:strCache>
            </c:strRef>
          </c:cat>
          <c:val>
            <c:numRef>
              <c:f>Plan1!$D$2:$D$7</c:f>
              <c:numCache>
                <c:formatCode>General</c:formatCode>
                <c:ptCount val="6"/>
                <c:pt idx="0">
                  <c:v>80.599999999999994</c:v>
                </c:pt>
                <c:pt idx="1">
                  <c:v>21.5</c:v>
                </c:pt>
                <c:pt idx="2">
                  <c:v>63.7</c:v>
                </c:pt>
                <c:pt idx="3">
                  <c:v>48.1</c:v>
                </c:pt>
                <c:pt idx="4">
                  <c:v>33.799999999999997</c:v>
                </c:pt>
                <c:pt idx="5">
                  <c:v>30.8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Plan1!$A$2:$A$7</c:f>
              <c:strCache>
                <c:ptCount val="6"/>
                <c:pt idx="0">
                  <c:v>Luva cirúrgica</c:v>
                </c:pt>
                <c:pt idx="1">
                  <c:v>Máscara (N95 ou PFF2)</c:v>
                </c:pt>
                <c:pt idx="2">
                  <c:v>Máscara cirúrgica</c:v>
                </c:pt>
                <c:pt idx="3">
                  <c:v>Óculos</c:v>
                </c:pt>
                <c:pt idx="4">
                  <c:v>Visor/elmo</c:v>
                </c:pt>
                <c:pt idx="5">
                  <c:v>Avental impermeável</c:v>
                </c:pt>
              </c:strCache>
            </c:strRef>
          </c:cat>
          <c:val>
            <c:numRef>
              <c:f>Plan1!$E$2:$E$7</c:f>
              <c:numCache>
                <c:formatCode>General</c:formatCode>
                <c:ptCount val="6"/>
                <c:pt idx="0">
                  <c:v>85.7</c:v>
                </c:pt>
                <c:pt idx="1">
                  <c:v>30</c:v>
                </c:pt>
                <c:pt idx="2">
                  <c:v>60.3</c:v>
                </c:pt>
                <c:pt idx="3">
                  <c:v>52.4</c:v>
                </c:pt>
                <c:pt idx="4">
                  <c:v>45.8</c:v>
                </c:pt>
                <c:pt idx="5">
                  <c:v>31.9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15"/>
        <c:axId val="172468224"/>
        <c:axId val="172220416"/>
      </c:barChart>
      <c:catAx>
        <c:axId val="17246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2220416"/>
        <c:crosses val="autoZero"/>
        <c:auto val="1"/>
        <c:lblAlgn val="ctr"/>
        <c:lblOffset val="100"/>
        <c:noMultiLvlLbl val="0"/>
      </c:catAx>
      <c:valAx>
        <c:axId val="17222041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246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Não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6662424123316166E-4"/>
                  <c:y val="-7.03124956746742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RT-PCR</c:v>
                </c:pt>
                <c:pt idx="1">
                  <c:v>Oxímetro</c:v>
                </c:pt>
                <c:pt idx="2">
                  <c:v>Termômetro infravermelho</c:v>
                </c:pt>
                <c:pt idx="3">
                  <c:v>Oxigênio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60.3</c:v>
                </c:pt>
                <c:pt idx="1">
                  <c:v>19.399999999999999</c:v>
                </c:pt>
                <c:pt idx="2">
                  <c:v>75.099999999999994</c:v>
                </c:pt>
                <c:pt idx="3">
                  <c:v>25.3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Sim, insuficientes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4.68749971164493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RT-PCR</c:v>
                </c:pt>
                <c:pt idx="1">
                  <c:v>Oxímetro</c:v>
                </c:pt>
                <c:pt idx="2">
                  <c:v>Termômetro infravermelho</c:v>
                </c:pt>
                <c:pt idx="3">
                  <c:v>Oxigênio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0">
                  <c:v>25.7</c:v>
                </c:pt>
                <c:pt idx="1">
                  <c:v>48.1</c:v>
                </c:pt>
                <c:pt idx="2">
                  <c:v>13.1</c:v>
                </c:pt>
                <c:pt idx="3">
                  <c:v>33.299999999999997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Sim, suficientes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RT-PCR</c:v>
                </c:pt>
                <c:pt idx="1">
                  <c:v>Oxímetro</c:v>
                </c:pt>
                <c:pt idx="2">
                  <c:v>Termômetro infravermelho</c:v>
                </c:pt>
                <c:pt idx="3">
                  <c:v>Oxigênio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  <c:pt idx="0">
                  <c:v>13.9</c:v>
                </c:pt>
                <c:pt idx="1">
                  <c:v>32.5</c:v>
                </c:pt>
                <c:pt idx="2">
                  <c:v>11.8</c:v>
                </c:pt>
                <c:pt idx="3">
                  <c:v>41.4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2785664"/>
        <c:axId val="172222720"/>
      </c:barChart>
      <c:catAx>
        <c:axId val="172785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2222720"/>
        <c:crosses val="autoZero"/>
        <c:auto val="1"/>
        <c:lblAlgn val="ctr"/>
        <c:lblOffset val="100"/>
        <c:noMultiLvlLbl val="0"/>
      </c:catAx>
      <c:valAx>
        <c:axId val="172222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278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732397407042961"/>
          <c:y val="2.4499509396009051E-2"/>
          <c:w val="0.58663321114400246"/>
          <c:h val="0.788033120811342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Outros municípios ERJ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UBS informada sobre casos suspeitos e confirmados do seu território</c:v>
                </c:pt>
                <c:pt idx="1">
                  <c:v>Acompanhamento de quarentena dos contatos</c:v>
                </c:pt>
                <c:pt idx="2">
                  <c:v>Identificação dos contatos</c:v>
                </c:pt>
                <c:pt idx="3">
                  <c:v>Notificação dos casos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63.1</c:v>
                </c:pt>
                <c:pt idx="1">
                  <c:v>69.2</c:v>
                </c:pt>
                <c:pt idx="2">
                  <c:v>80</c:v>
                </c:pt>
                <c:pt idx="3">
                  <c:v>83.1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Município RJ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UBS informada sobre casos suspeitos e confirmados do seu território</c:v>
                </c:pt>
                <c:pt idx="1">
                  <c:v>Acompanhamento de quarentena dos contatos</c:v>
                </c:pt>
                <c:pt idx="2">
                  <c:v>Identificação dos contatos</c:v>
                </c:pt>
                <c:pt idx="3">
                  <c:v>Notificação dos casos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0">
                  <c:v>59.5</c:v>
                </c:pt>
                <c:pt idx="1">
                  <c:v>83.5</c:v>
                </c:pt>
                <c:pt idx="2">
                  <c:v>90.2</c:v>
                </c:pt>
                <c:pt idx="3">
                  <c:v>97.6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15"/>
        <c:axId val="172968960"/>
        <c:axId val="172225600"/>
      </c:barChart>
      <c:catAx>
        <c:axId val="172968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2225600"/>
        <c:crosses val="autoZero"/>
        <c:auto val="1"/>
        <c:lblAlgn val="ctr"/>
        <c:lblOffset val="100"/>
        <c:noMultiLvlLbl val="0"/>
      </c:catAx>
      <c:valAx>
        <c:axId val="17222560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296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3909724130169"/>
          <c:y val="0.90429584434661348"/>
          <c:w val="0.46261074076650766"/>
          <c:h val="6.1440152103555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Município RJ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Plan1!$A$2:$A$6</c:f>
              <c:strCache>
                <c:ptCount val="5"/>
                <c:pt idx="0">
                  <c:v>Telefonema</c:v>
                </c:pt>
                <c:pt idx="1">
                  <c:v>Whatsapp</c:v>
                </c:pt>
                <c:pt idx="2">
                  <c:v>Teleconsulta</c:v>
                </c:pt>
                <c:pt idx="3">
                  <c:v>Visita domiciliar</c:v>
                </c:pt>
                <c:pt idx="4">
                  <c:v>Visita peridomiciliar</c:v>
                </c:pt>
              </c:strCache>
            </c:strRef>
          </c:cat>
          <c:val>
            <c:numRef>
              <c:f>Plan1!$B$2:$B$6</c:f>
              <c:numCache>
                <c:formatCode>General</c:formatCode>
                <c:ptCount val="5"/>
                <c:pt idx="0">
                  <c:v>94</c:v>
                </c:pt>
                <c:pt idx="1">
                  <c:v>36.700000000000003</c:v>
                </c:pt>
                <c:pt idx="2">
                  <c:v>26.7</c:v>
                </c:pt>
                <c:pt idx="3">
                  <c:v>21.5</c:v>
                </c:pt>
                <c:pt idx="4">
                  <c:v>8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Outros municípios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Plan1!$A$2:$A$6</c:f>
              <c:strCache>
                <c:ptCount val="5"/>
                <c:pt idx="0">
                  <c:v>Telefonema</c:v>
                </c:pt>
                <c:pt idx="1">
                  <c:v>Whatsapp</c:v>
                </c:pt>
                <c:pt idx="2">
                  <c:v>Teleconsulta</c:v>
                </c:pt>
                <c:pt idx="3">
                  <c:v>Visita domiciliar</c:v>
                </c:pt>
                <c:pt idx="4">
                  <c:v>Visita peridomiciliar</c:v>
                </c:pt>
              </c:strCache>
            </c:strRef>
          </c:cat>
          <c:val>
            <c:numRef>
              <c:f>Plan1!$C$2:$C$6</c:f>
              <c:numCache>
                <c:formatCode>General</c:formatCode>
                <c:ptCount val="5"/>
                <c:pt idx="0">
                  <c:v>77.8</c:v>
                </c:pt>
                <c:pt idx="1">
                  <c:v>57.4</c:v>
                </c:pt>
                <c:pt idx="2">
                  <c:v>24.1</c:v>
                </c:pt>
                <c:pt idx="3">
                  <c:v>35.200000000000003</c:v>
                </c:pt>
                <c:pt idx="4">
                  <c:v>16.7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Plan1!$A$2:$A$6</c:f>
              <c:strCache>
                <c:ptCount val="5"/>
                <c:pt idx="0">
                  <c:v>Telefonema</c:v>
                </c:pt>
                <c:pt idx="1">
                  <c:v>Whatsapp</c:v>
                </c:pt>
                <c:pt idx="2">
                  <c:v>Teleconsulta</c:v>
                </c:pt>
                <c:pt idx="3">
                  <c:v>Visita domiciliar</c:v>
                </c:pt>
                <c:pt idx="4">
                  <c:v>Visita peridomiciliar</c:v>
                </c:pt>
              </c:strCache>
            </c:strRef>
          </c:cat>
          <c:val>
            <c:numRef>
              <c:f>Plan1!$D$2:$D$6</c:f>
              <c:numCache>
                <c:formatCode>General</c:formatCode>
                <c:ptCount val="5"/>
                <c:pt idx="0">
                  <c:v>86.6</c:v>
                </c:pt>
                <c:pt idx="1">
                  <c:v>45.7</c:v>
                </c:pt>
                <c:pt idx="2">
                  <c:v>27.9</c:v>
                </c:pt>
                <c:pt idx="3">
                  <c:v>27.5</c:v>
                </c:pt>
                <c:pt idx="4">
                  <c:v>15.6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15"/>
        <c:axId val="156765696"/>
        <c:axId val="173305216"/>
      </c:barChart>
      <c:catAx>
        <c:axId val="15676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3305216"/>
        <c:crosses val="autoZero"/>
        <c:auto val="1"/>
        <c:lblAlgn val="ctr"/>
        <c:lblOffset val="100"/>
        <c:noMultiLvlLbl val="0"/>
      </c:catAx>
      <c:valAx>
        <c:axId val="17330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5676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 cada 12h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788673372603097E-3"/>
                  <c:y val="-7.9846197626784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89433668630175E-3"/>
                  <c:y val="-7.774498189976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7.774498189976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Brasil</c:v>
                </c:pt>
                <c:pt idx="1">
                  <c:v>Outros municípios ERJ</c:v>
                </c:pt>
                <c:pt idx="2">
                  <c:v>Município RJ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5.2</c:v>
                </c:pt>
                <c:pt idx="1">
                  <c:v>1.6</c:v>
                </c:pt>
                <c:pt idx="2">
                  <c:v>3.7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A cada 24h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Brasil</c:v>
                </c:pt>
                <c:pt idx="1">
                  <c:v>Outros municípios ERJ</c:v>
                </c:pt>
                <c:pt idx="2">
                  <c:v>Município RJ</c:v>
                </c:pt>
              </c:strCache>
            </c:strRef>
          </c:cat>
          <c:val>
            <c:numRef>
              <c:f>Plan1!$C$2:$C$4</c:f>
              <c:numCache>
                <c:formatCode>General</c:formatCode>
                <c:ptCount val="3"/>
                <c:pt idx="0">
                  <c:v>31.6</c:v>
                </c:pt>
                <c:pt idx="1">
                  <c:v>31.7</c:v>
                </c:pt>
                <c:pt idx="2">
                  <c:v>19.600000000000001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A cada 48h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Brasil</c:v>
                </c:pt>
                <c:pt idx="1">
                  <c:v>Outros municípios ERJ</c:v>
                </c:pt>
                <c:pt idx="2">
                  <c:v>Município RJ</c:v>
                </c:pt>
              </c:strCache>
            </c:strRef>
          </c:cat>
          <c:val>
            <c:numRef>
              <c:f>Plan1!$D$2:$D$4</c:f>
              <c:numCache>
                <c:formatCode>General</c:formatCode>
                <c:ptCount val="3"/>
                <c:pt idx="0">
                  <c:v>30</c:v>
                </c:pt>
                <c:pt idx="1">
                  <c:v>23.8</c:v>
                </c:pt>
                <c:pt idx="2">
                  <c:v>46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Mais que 48h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Brasil</c:v>
                </c:pt>
                <c:pt idx="1">
                  <c:v>Outros municípios ERJ</c:v>
                </c:pt>
                <c:pt idx="2">
                  <c:v>Município RJ</c:v>
                </c:pt>
              </c:strCache>
            </c:strRef>
          </c:cat>
          <c:val>
            <c:numRef>
              <c:f>Plan1!$E$2:$E$4</c:f>
              <c:numCache>
                <c:formatCode>General</c:formatCode>
                <c:ptCount val="3"/>
                <c:pt idx="0">
                  <c:v>13.3</c:v>
                </c:pt>
                <c:pt idx="1">
                  <c:v>19</c:v>
                </c:pt>
                <c:pt idx="2">
                  <c:v>18.399999999999999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Sem periodicidade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Brasil</c:v>
                </c:pt>
                <c:pt idx="1">
                  <c:v>Outros municípios ERJ</c:v>
                </c:pt>
                <c:pt idx="2">
                  <c:v>Município RJ</c:v>
                </c:pt>
              </c:strCache>
            </c:strRef>
          </c:cat>
          <c:val>
            <c:numRef>
              <c:f>Plan1!$F$2:$F$4</c:f>
              <c:numCache>
                <c:formatCode>General</c:formatCode>
                <c:ptCount val="3"/>
                <c:pt idx="0">
                  <c:v>3.9</c:v>
                </c:pt>
                <c:pt idx="1">
                  <c:v>6.3</c:v>
                </c:pt>
                <c:pt idx="2">
                  <c:v>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56893184"/>
        <c:axId val="173307520"/>
      </c:barChart>
      <c:catAx>
        <c:axId val="156893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73307520"/>
        <c:crosses val="autoZero"/>
        <c:auto val="1"/>
        <c:lblAlgn val="ctr"/>
        <c:lblOffset val="100"/>
        <c:noMultiLvlLbl val="0"/>
      </c:catAx>
      <c:valAx>
        <c:axId val="173307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5689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268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3067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6" name="Google Shape;21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3196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ef91114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ef911147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8ef911147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823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Município RJ</a:t>
            </a:r>
            <a:r>
              <a:rPr lang="pt-BR" baseline="0" dirty="0" smtClean="0"/>
              <a:t> com maior disponibilidade de internet, entre boa e regular (Mais de 90%);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Outros municípios do ERJ com menor disponibilidade de internet (mais de 20% não)</a:t>
            </a:r>
          </a:p>
        </p:txBody>
      </p:sp>
      <p:sp>
        <p:nvSpPr>
          <p:cNvPr id="229" name="Google Shape;2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256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Embora ainda insuficientes,</a:t>
            </a:r>
            <a:r>
              <a:rPr lang="pt-BR" baseline="0" dirty="0" smtClean="0"/>
              <a:t> há m</a:t>
            </a:r>
            <a:r>
              <a:rPr lang="pt-BR" dirty="0" smtClean="0"/>
              <a:t>aior disponibilidade de</a:t>
            </a:r>
            <a:r>
              <a:rPr lang="pt-BR" baseline="0" dirty="0" smtClean="0"/>
              <a:t> celulares no município do RJ.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Uso do celular privado é bem alto, mais de 70% em todos os recortes.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Telefone fixo está disponível para 71% dos profissionais ERJ.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Celular na UBS estado do RJ: 53,2% NÃO; 46,8% SIM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Celular particular estado RJ: 24,1% NÃO; 75,9% SIM</a:t>
            </a:r>
            <a:endParaRPr dirty="0"/>
          </a:p>
        </p:txBody>
      </p:sp>
      <p:sp>
        <p:nvSpPr>
          <p:cNvPr id="235" name="Google Shape;23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7141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EPI sempre</a:t>
            </a:r>
            <a:r>
              <a:rPr lang="pt-BR" baseline="0" dirty="0" smtClean="0"/>
              <a:t> disponível. O </a:t>
            </a:r>
            <a:r>
              <a:rPr lang="pt-BR" dirty="0" smtClean="0"/>
              <a:t>mais</a:t>
            </a:r>
            <a:r>
              <a:rPr lang="pt-BR" baseline="0" dirty="0" smtClean="0"/>
              <a:t> disponível: luva cirúrgica. Mesmo a máscara cirúrgica, ainda possui mais de 35% dos profissionais que afirmam não estar sempre disponível.</a:t>
            </a:r>
            <a:endParaRPr dirty="0"/>
          </a:p>
        </p:txBody>
      </p:sp>
      <p:sp>
        <p:nvSpPr>
          <p:cNvPr id="248" name="Google Shape;2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4811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eeb771c37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8eeb771c37_2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No</a:t>
            </a:r>
            <a:r>
              <a:rPr lang="pt-BR" baseline="0" dirty="0" smtClean="0"/>
              <a:t> Brasil, foi baixo o percentual de trabalhadores capacitados sobre EPI e COVID-19, valores ainda menores no Rio de Janeiro.</a:t>
            </a:r>
            <a:endParaRPr dirty="0"/>
          </a:p>
        </p:txBody>
      </p:sp>
      <p:sp>
        <p:nvSpPr>
          <p:cNvPr id="262" name="Google Shape;262;g8eeb771c37_2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7653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Baixa disponibilidade e insuficiência</a:t>
            </a:r>
            <a:r>
              <a:rPr lang="pt-BR" baseline="0" dirty="0" smtClean="0"/>
              <a:t> de insumos, em especial termômetro e RT-PCR.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Esse quadro é mais grave quando a gente olha os municípios do interior do estado, com menor disponibilidade.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OXIGÊNIO</a:t>
            </a:r>
            <a:r>
              <a:rPr lang="pt-BR" baseline="0" dirty="0" smtClean="0"/>
              <a:t> – 	Município RJ: 2,4 Não; 42,6% insuficientes; 55,0%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	Outros municípios ERJ: 82,4% Não; 10,3% insuficientes; 7,4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	Brasil: 44,0 Não; 21,4 insuficientes; 34,7%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TERMÔMETRO – Município RJ: 74,6 Não; 13,6% insuficientes; 11,8%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	    Outros municípios ERJ: 76,5% Não; 11,8% insuficientes; 11,7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	    Brasil: 65,3 Não; 16,0 insuficientes; 18,7%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OXÍMETRO</a:t>
            </a:r>
            <a:r>
              <a:rPr lang="pt-BR" baseline="0" dirty="0" smtClean="0"/>
              <a:t> – 	Município RJ: 3,0 Não; 61,5% insuficientes; 35,5%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                      	Outros municípios ERJ: 60,3% Não; 14,7% insuficientes; 25,0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                        Brasil: 29,4 Não; 35,0 insuficientes; 35,6%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RT-PCR - </a:t>
            </a:r>
            <a:r>
              <a:rPr lang="pt-BR" baseline="0" dirty="0" smtClean="0"/>
              <a:t>Município RJ: 54,4 Não; 30,2% insuficientes; 15,4%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                Outros municípios ERJ: 75,0% Não; 14,7% insuficientes; 10,3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                Brasil: 55,1 Não; 26,0 insuficientes; 18,9% suficientes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8" name="Google Shape;2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045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ef911147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8ef911147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7" name="Google Shape;287;g8ef911147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790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Sem</a:t>
            </a:r>
            <a:r>
              <a:rPr lang="pt-BR" baseline="0" dirty="0" smtClean="0"/>
              <a:t> diferenças importantes entre ERJ e BRASIL.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pt-BR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ESTADO DO RJ: Notificação de casos: 93,4. Identificação de contatos: 87,3. Acompanhamento de quarentena</a:t>
            </a:r>
            <a:r>
              <a:rPr lang="pt-BR" baseline="0" dirty="0" smtClean="0"/>
              <a:t> dos contatos: 79,5. UBS informada sobre casos suspeitos e confirmados do seu território: 60,5. </a:t>
            </a:r>
            <a:endParaRPr lang="pt-BR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BRASIL:</a:t>
            </a:r>
            <a:r>
              <a:rPr lang="pt-BR" baseline="0" dirty="0" smtClean="0"/>
              <a:t> </a:t>
            </a:r>
            <a:r>
              <a:rPr lang="pt-BR" dirty="0" smtClean="0"/>
              <a:t>Notificação de casos: 94,0. Identificação de contatos: 86,0. Acompanhamento de quarentena</a:t>
            </a:r>
            <a:r>
              <a:rPr lang="pt-BR" baseline="0" dirty="0" smtClean="0"/>
              <a:t> dos contatos: 85,7. UBS informada sobre casos suspeitos e confirmados do seu território: 71,3 </a:t>
            </a:r>
            <a:endParaRPr lang="pt-BR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1" name="Google Shape;31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9141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eeb771c3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8eeb771c37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6" name="Google Shape;296;g8eeb771c37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454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277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ef911147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8ef911147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Getsores é bem semelhante, um pouco menos</a:t>
            </a:r>
            <a:endParaRPr/>
          </a:p>
        </p:txBody>
      </p:sp>
      <p:sp>
        <p:nvSpPr>
          <p:cNvPr id="287" name="Google Shape;287;g8ef911147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9127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ef911147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8ef911147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Getsores é bem semelhante, um pouco menos</a:t>
            </a:r>
            <a:endParaRPr/>
          </a:p>
        </p:txBody>
      </p:sp>
      <p:sp>
        <p:nvSpPr>
          <p:cNvPr id="287" name="Google Shape;287;g8ef911147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180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/>
              <a:t>Opção 2</a:t>
            </a:r>
            <a:endParaRPr dirty="0"/>
          </a:p>
        </p:txBody>
      </p:sp>
      <p:sp>
        <p:nvSpPr>
          <p:cNvPr id="334" name="Google Shape;33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3485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Referem</a:t>
            </a:r>
            <a:r>
              <a:rPr lang="pt-BR" baseline="0" dirty="0" smtClean="0"/>
              <a:t> acompanhamento de Covid-19: </a:t>
            </a:r>
            <a:r>
              <a:rPr lang="pt-BR" dirty="0" smtClean="0"/>
              <a:t>92% das</a:t>
            </a:r>
            <a:r>
              <a:rPr lang="pt-BR" baseline="0" dirty="0" smtClean="0"/>
              <a:t> respostas do município do RJ, 82,4% dos outros municípios e 84,0% Brasil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Maior parte acompanha a cada 24h ou a cada 48h – mais de 50%.</a:t>
            </a:r>
            <a:endParaRPr dirty="0"/>
          </a:p>
        </p:txBody>
      </p:sp>
      <p:sp>
        <p:nvSpPr>
          <p:cNvPr id="334" name="Google Shape;33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8258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Telefonema</a:t>
            </a:r>
            <a:r>
              <a:rPr lang="pt-BR" baseline="0" dirty="0" smtClean="0"/>
              <a:t> é a forma mais frequente de acompanhamento, seguido por </a:t>
            </a:r>
            <a:r>
              <a:rPr lang="pt-BR" baseline="0" dirty="0" err="1" smtClean="0"/>
              <a:t>Whatsapp</a:t>
            </a:r>
            <a:r>
              <a:rPr lang="pt-BR" baseline="0" dirty="0" smtClean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Visita domiciliar e </a:t>
            </a:r>
            <a:r>
              <a:rPr lang="pt-BR" baseline="0" dirty="0" err="1" smtClean="0"/>
              <a:t>peridomiciliar</a:t>
            </a:r>
            <a:r>
              <a:rPr lang="pt-BR" baseline="0" dirty="0" smtClean="0"/>
              <a:t> ainda baixas.</a:t>
            </a:r>
            <a:endParaRPr dirty="0"/>
          </a:p>
        </p:txBody>
      </p:sp>
      <p:sp>
        <p:nvSpPr>
          <p:cNvPr id="334" name="Google Shape;33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1349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/>
              <a:t>OPÇÃO 2</a:t>
            </a:r>
            <a:endParaRPr dirty="0"/>
          </a:p>
        </p:txBody>
      </p:sp>
      <p:sp>
        <p:nvSpPr>
          <p:cNvPr id="346" name="Google Shape;34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0366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A</a:t>
            </a:r>
            <a:r>
              <a:rPr lang="pt-BR" baseline="0" dirty="0" smtClean="0"/>
              <a:t> atuação dos ACS em território é baixa, em especial no município do RJ.</a:t>
            </a:r>
            <a:endParaRPr dirty="0"/>
          </a:p>
        </p:txBody>
      </p:sp>
      <p:sp>
        <p:nvSpPr>
          <p:cNvPr id="346" name="Google Shape;34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2868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1" name="Google Shape;36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60611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ef911147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8ef911147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Getsores é bem semelhante, um pouco menos</a:t>
            </a:r>
            <a:endParaRPr/>
          </a:p>
        </p:txBody>
      </p:sp>
      <p:sp>
        <p:nvSpPr>
          <p:cNvPr id="287" name="Google Shape;287;g8ef911147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7149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8eeb771c37_2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g8eeb771c37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355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2610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Maior parte das atividades foram reduzidas (mais</a:t>
            </a:r>
            <a:r>
              <a:rPr lang="pt-BR" baseline="0" dirty="0" smtClean="0"/>
              <a:t> de 60% município do RJ). Maior suspensão (18,3%) em outros municípios ERJ.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ESTADO RJ: 2,4% Mantidas. 21,0% adaptadas. 61,0% reduzidas. 15,7% suspensas.</a:t>
            </a:r>
            <a:endParaRPr dirty="0"/>
          </a:p>
        </p:txBody>
      </p:sp>
      <p:sp>
        <p:nvSpPr>
          <p:cNvPr id="395" name="Google Shape;39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5231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04" name="Google Shape;40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2927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Não há importantes variações para o Brasil.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BRASIL: Lista de usuários: 83,4%</a:t>
            </a:r>
            <a:r>
              <a:rPr lang="pt-BR" baseline="0" dirty="0" smtClean="0"/>
              <a:t>. Prazo dispensação: 83,3%. Telefone: 50,8%. </a:t>
            </a:r>
            <a:r>
              <a:rPr lang="pt-BR" baseline="0" dirty="0" err="1" smtClean="0"/>
              <a:t>Whatsapp</a:t>
            </a:r>
            <a:r>
              <a:rPr lang="pt-BR" baseline="0" dirty="0" smtClean="0"/>
              <a:t>: 42,8%. Medicamentos domicílio: 32,6%. Exame/Receita internet: 16,0%. Consulta </a:t>
            </a:r>
            <a:r>
              <a:rPr lang="pt-BR" baseline="0" dirty="0" err="1" smtClean="0"/>
              <a:t>on</a:t>
            </a:r>
            <a:r>
              <a:rPr lang="pt-BR" baseline="0" dirty="0" smtClean="0"/>
              <a:t> </a:t>
            </a:r>
            <a:r>
              <a:rPr lang="pt-BR" baseline="0" dirty="0" err="1" smtClean="0"/>
              <a:t>line</a:t>
            </a:r>
            <a:r>
              <a:rPr lang="pt-BR" baseline="0" dirty="0" smtClean="0"/>
              <a:t>: 14,5.    </a:t>
            </a:r>
            <a:endParaRPr dirty="0"/>
          </a:p>
        </p:txBody>
      </p:sp>
      <p:sp>
        <p:nvSpPr>
          <p:cNvPr id="410" name="Google Shape;41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4529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Visitas </a:t>
            </a:r>
            <a:r>
              <a:rPr lang="pt-BR" dirty="0" err="1" smtClean="0"/>
              <a:t>peridomiciliares</a:t>
            </a:r>
            <a:r>
              <a:rPr lang="pt-BR" dirty="0" smtClean="0"/>
              <a:t> mais referidas</a:t>
            </a:r>
            <a:r>
              <a:rPr lang="pt-BR" baseline="0" dirty="0" smtClean="0"/>
              <a:t> nos outros municípios ERJ. Busca ativa de gestantes superior no município do RJ.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baseline="0" dirty="0" smtClean="0"/>
              <a:t>Alta recepção de sintomáticos respiratórios na UBS.   </a:t>
            </a:r>
            <a:endParaRPr dirty="0"/>
          </a:p>
        </p:txBody>
      </p:sp>
      <p:sp>
        <p:nvSpPr>
          <p:cNvPr id="416" name="Google Shape;41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17017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ef911147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8ef911147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Getsores é bem semelhante, um pouco menos</a:t>
            </a:r>
            <a:endParaRPr/>
          </a:p>
        </p:txBody>
      </p:sp>
      <p:sp>
        <p:nvSpPr>
          <p:cNvPr id="287" name="Google Shape;287;g8ef911147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5709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7" name="Google Shape;42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8646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9" name="Google Shape;43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0703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Em</a:t>
            </a:r>
            <a:r>
              <a:rPr lang="pt-BR" baseline="0" dirty="0" smtClean="0"/>
              <a:t> geral, baixo desenvolvimento de ações de apoio social. As mais realizadas com apoio da UBS foram o apoio para cadastro único e o apoio psicológico a mulheres vítimas de violência.</a:t>
            </a:r>
            <a:endParaRPr dirty="0"/>
          </a:p>
        </p:txBody>
      </p:sp>
      <p:sp>
        <p:nvSpPr>
          <p:cNvPr id="433" name="Google Shape;43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82757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8eeb771c37_1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 smtClean="0"/>
              <a:t>Opção 2</a:t>
            </a:r>
            <a:endParaRPr dirty="0"/>
          </a:p>
        </p:txBody>
      </p:sp>
      <p:sp>
        <p:nvSpPr>
          <p:cNvPr id="444" name="Google Shape;444;g8eeb771c37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57437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8eeb771c37_2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0" name="Google Shape;450;g8eeb771c3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3903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14906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0" name="Google Shape;4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255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35431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58471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Capa do jornal o globo em 9 de agosto de 2020. cem mil mortes por </a:t>
            </a:r>
            <a:r>
              <a:rPr lang="pt-BR" dirty="0" err="1"/>
              <a:t>covid</a:t>
            </a:r>
            <a:r>
              <a:rPr lang="pt-BR" dirty="0"/>
              <a:t> 19</a:t>
            </a:r>
          </a:p>
          <a:p>
            <a:r>
              <a:rPr lang="pt-BR" dirty="0"/>
              <a:t>Pandemia expôs  o despreparo do governo</a:t>
            </a:r>
          </a:p>
          <a:p>
            <a:r>
              <a:rPr lang="pt-BR" dirty="0"/>
              <a:t>No centro a primeira vítima Rosana Aparecida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pt-BR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45</a:t>
            </a:fld>
            <a:endParaRPr lang="pt-BR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4601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584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0651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436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eeb771c37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2600"/>
            </a:pPr>
            <a:endParaRPr lang="pt-BR" dirty="0"/>
          </a:p>
          <a:p>
            <a:pPr marL="28575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1200" dirty="0"/>
              <a:t>Respostas de todos os estados e do DF</a:t>
            </a:r>
            <a:endParaRPr lang="pt-BR" dirty="0"/>
          </a:p>
          <a:p>
            <a:pPr marL="2857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1200" dirty="0" smtClean="0"/>
              <a:t>1000 </a:t>
            </a:r>
            <a:r>
              <a:rPr lang="pt-BR" sz="1200" dirty="0"/>
              <a:t>municípios mais o Distrito Federal</a:t>
            </a:r>
            <a:endParaRPr lang="pt-BR" dirty="0"/>
          </a:p>
          <a:p>
            <a:pPr marL="2857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1200" dirty="0" smtClean="0"/>
              <a:t>18</a:t>
            </a:r>
            <a:r>
              <a:rPr lang="pt-BR" sz="1200" dirty="0"/>
              <a:t>% do total dos municípios brasileiros</a:t>
            </a:r>
            <a:endParaRPr lang="pt-BR" dirty="0"/>
          </a:p>
          <a:p>
            <a:pPr marL="2857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1200" dirty="0" smtClean="0"/>
              <a:t>Agregando </a:t>
            </a:r>
            <a:r>
              <a:rPr lang="pt-BR" sz="1200" dirty="0"/>
              <a:t>cerca de 58% da população brasileira </a:t>
            </a:r>
            <a:endParaRPr lang="pt-BR" dirty="0"/>
          </a:p>
          <a:p>
            <a:pPr marL="2857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1200" dirty="0" smtClean="0"/>
              <a:t>Nenhum </a:t>
            </a:r>
            <a:r>
              <a:rPr lang="pt-BR" sz="1200" dirty="0"/>
              <a:t>estado com menos de 10,9% de municípios com </a:t>
            </a:r>
            <a:r>
              <a:rPr lang="pt-BR" sz="1200" dirty="0" smtClean="0"/>
              <a:t>respostas</a:t>
            </a:r>
            <a:endParaRPr lang="pt-BR" sz="1200" dirty="0"/>
          </a:p>
          <a:p>
            <a:pPr marL="2857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Mediana </a:t>
            </a: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Tempo de </a:t>
            </a:r>
            <a:r>
              <a:rPr lang="pt-BR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resposta:17 minutos</a:t>
            </a:r>
            <a:endParaRPr lang="pt-BR" sz="1200" dirty="0"/>
          </a:p>
        </p:txBody>
      </p:sp>
      <p:sp>
        <p:nvSpPr>
          <p:cNvPr id="182" name="Google Shape;182;g8eeb771c37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6251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eeb771c37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278 participantes de municípios ERJ,</a:t>
            </a:r>
            <a:r>
              <a:rPr lang="pt-BR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sendo 8 sem identificação do município.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244 (87,8%) profissionais de saúde e 34 (12,2%) gestores.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9 regiões de saúde do estado, 36 municípios.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Município do Rio de Janeiro com 183 profissionais respondentes,</a:t>
            </a:r>
            <a:r>
              <a:rPr lang="pt-BR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dos quais serão considerados 169 profissionais para o conjunto de respostas que será apresentado.</a:t>
            </a:r>
            <a:endParaRPr dirty="0"/>
          </a:p>
        </p:txBody>
      </p:sp>
      <p:sp>
        <p:nvSpPr>
          <p:cNvPr id="182" name="Google Shape;182;g8eeb771c37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926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eeb771c37_1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8" name="Google Shape;208;g8eeb771c37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98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>
  <p:cSld name="Cabeçalho da Seçã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5"/>
          <p:cNvSpPr/>
          <p:nvPr/>
        </p:nvSpPr>
        <p:spPr>
          <a:xfrm>
            <a:off x="-63609" y="-320040"/>
            <a:ext cx="1661532" cy="7178040"/>
          </a:xfrm>
          <a:prstGeom prst="rect">
            <a:avLst/>
          </a:prstGeom>
          <a:solidFill>
            <a:srgbClr val="1A4B8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2744" y="5981804"/>
            <a:ext cx="1661532" cy="89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1491" y="158961"/>
            <a:ext cx="994833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75"/>
          <p:cNvPicPr preferRelativeResize="0"/>
          <p:nvPr/>
        </p:nvPicPr>
        <p:blipFill rotWithShape="1">
          <a:blip r:embed="rId4">
            <a:alphaModFix/>
          </a:blip>
          <a:srcRect b="23045"/>
          <a:stretch/>
        </p:blipFill>
        <p:spPr>
          <a:xfrm>
            <a:off x="5137446" y="42252"/>
            <a:ext cx="1403876" cy="79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2444" y="204726"/>
            <a:ext cx="1039441" cy="62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3007" y="0"/>
            <a:ext cx="1049540" cy="1095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8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DDB7-D1AF-4653-B08B-39351C025DFF}" type="datetimeFigureOut">
              <a:rPr lang="pt-BR" smtClean="0"/>
              <a:t>30/11/2020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10F6-A11D-41E3-A329-9798082B63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447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6"/>
          <p:cNvSpPr/>
          <p:nvPr/>
        </p:nvSpPr>
        <p:spPr>
          <a:xfrm>
            <a:off x="10557900" y="-329184"/>
            <a:ext cx="1661532" cy="7187184"/>
          </a:xfrm>
          <a:prstGeom prst="rect">
            <a:avLst/>
          </a:prstGeom>
          <a:solidFill>
            <a:srgbClr val="1A4B8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67044" y="5965902"/>
            <a:ext cx="1661532" cy="89209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76"/>
          <p:cNvSpPr txBox="1">
            <a:spLocks noGrp="1"/>
          </p:cNvSpPr>
          <p:nvPr>
            <p:ph type="title"/>
          </p:nvPr>
        </p:nvSpPr>
        <p:spPr>
          <a:xfrm>
            <a:off x="158496" y="264541"/>
            <a:ext cx="101650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body" idx="1"/>
          </p:nvPr>
        </p:nvSpPr>
        <p:spPr>
          <a:xfrm>
            <a:off x="158496" y="1825625"/>
            <a:ext cx="101650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e Título">
  <p:cSld name="1_Slide de Títul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/>
          <p:nvPr/>
        </p:nvSpPr>
        <p:spPr>
          <a:xfrm>
            <a:off x="-63609" y="-347472"/>
            <a:ext cx="1661532" cy="7205472"/>
          </a:xfrm>
          <a:prstGeom prst="rect">
            <a:avLst/>
          </a:prstGeom>
          <a:solidFill>
            <a:srgbClr val="1A4B8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2744" y="5981804"/>
            <a:ext cx="1661532" cy="89209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80"/>
          <p:cNvSpPr txBox="1">
            <a:spLocks noGrp="1"/>
          </p:cNvSpPr>
          <p:nvPr>
            <p:ph type="title"/>
          </p:nvPr>
        </p:nvSpPr>
        <p:spPr>
          <a:xfrm>
            <a:off x="1676400" y="255397"/>
            <a:ext cx="101650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Conteúdo">
  <p:cSld name="1_Título e Conteúd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9"/>
          <p:cNvSpPr/>
          <p:nvPr/>
        </p:nvSpPr>
        <p:spPr>
          <a:xfrm>
            <a:off x="10557900" y="-365760"/>
            <a:ext cx="1661532" cy="7223760"/>
          </a:xfrm>
          <a:prstGeom prst="rect">
            <a:avLst/>
          </a:prstGeom>
          <a:solidFill>
            <a:srgbClr val="1A4B8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67044" y="5965902"/>
            <a:ext cx="1661532" cy="89209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9"/>
          <p:cNvSpPr txBox="1">
            <a:spLocks noGrp="1"/>
          </p:cNvSpPr>
          <p:nvPr>
            <p:ph type="title"/>
          </p:nvPr>
        </p:nvSpPr>
        <p:spPr>
          <a:xfrm>
            <a:off x="158496" y="264541"/>
            <a:ext cx="101650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9"/>
          <p:cNvSpPr txBox="1">
            <a:spLocks noGrp="1"/>
          </p:cNvSpPr>
          <p:nvPr>
            <p:ph type="body" idx="1"/>
          </p:nvPr>
        </p:nvSpPr>
        <p:spPr>
          <a:xfrm>
            <a:off x="158496" y="1825625"/>
            <a:ext cx="101650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7"/>
          <p:cNvSpPr/>
          <p:nvPr/>
        </p:nvSpPr>
        <p:spPr>
          <a:xfrm>
            <a:off x="-63609" y="-210312"/>
            <a:ext cx="1661532" cy="7068312"/>
          </a:xfrm>
          <a:prstGeom prst="rect">
            <a:avLst/>
          </a:prstGeom>
          <a:solidFill>
            <a:srgbClr val="1A4B8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2744" y="5981804"/>
            <a:ext cx="1661532" cy="89209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7"/>
          <p:cNvSpPr txBox="1">
            <a:spLocks noGrp="1"/>
          </p:cNvSpPr>
          <p:nvPr>
            <p:ph type="title"/>
          </p:nvPr>
        </p:nvSpPr>
        <p:spPr>
          <a:xfrm>
            <a:off x="1676400" y="255397"/>
            <a:ext cx="101650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7"/>
          <p:cNvSpPr txBox="1">
            <a:spLocks noGrp="1"/>
          </p:cNvSpPr>
          <p:nvPr>
            <p:ph type="body" idx="1"/>
          </p:nvPr>
        </p:nvSpPr>
        <p:spPr>
          <a:xfrm>
            <a:off x="1676400" y="1798193"/>
            <a:ext cx="101650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e Conteúdo">
  <p:cSld name="2_Título e Conteúdo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8"/>
          <p:cNvSpPr/>
          <p:nvPr/>
        </p:nvSpPr>
        <p:spPr>
          <a:xfrm>
            <a:off x="-164592" y="5965902"/>
            <a:ext cx="12384024" cy="892098"/>
          </a:xfrm>
          <a:prstGeom prst="rect">
            <a:avLst/>
          </a:prstGeom>
          <a:solidFill>
            <a:srgbClr val="1A4B8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67044" y="5965902"/>
            <a:ext cx="1661532" cy="89209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8"/>
          <p:cNvSpPr txBox="1">
            <a:spLocks noGrp="1"/>
          </p:cNvSpPr>
          <p:nvPr>
            <p:ph type="title"/>
          </p:nvPr>
        </p:nvSpPr>
        <p:spPr>
          <a:xfrm>
            <a:off x="158496" y="264541"/>
            <a:ext cx="118567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8"/>
          <p:cNvSpPr txBox="1">
            <a:spLocks noGrp="1"/>
          </p:cNvSpPr>
          <p:nvPr>
            <p:ph type="body" idx="1"/>
          </p:nvPr>
        </p:nvSpPr>
        <p:spPr>
          <a:xfrm>
            <a:off x="158496" y="1825625"/>
            <a:ext cx="11856720" cy="399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8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8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8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1787769" y="1181454"/>
            <a:ext cx="10163502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pt-BR" sz="3400" b="1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Pesquisa: DESAFIOS DA ATENÇÃO BÁSICA NO ENFRENTAMENTO DA PANDEMIA DA COVID-19 NO </a:t>
            </a:r>
            <a:r>
              <a:rPr lang="pt-BR" sz="3400" b="1" i="0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pt-BR" sz="3400" b="1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 PARA O ESTADO DO RIO DE JANEIRO</a:t>
            </a:r>
            <a:r>
              <a:rPr lang="pt-BR" sz="3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3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1925412" y="3828661"/>
            <a:ext cx="10025859" cy="293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Coordenação: </a:t>
            </a:r>
            <a:r>
              <a:rPr lang="pt-BR" sz="2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Aylene</a:t>
            </a:r>
            <a:r>
              <a:rPr lang="pt-BR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Bousquat</a:t>
            </a:r>
            <a:r>
              <a:rPr lang="pt-BR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(USP), Ligia Giovanella (Fiocruz), Maria Guadalupe Medina (UFBA), Maria Helena Magalhães de Mendonça (Fiocruz), Luiz Augusto </a:t>
            </a:r>
            <a:r>
              <a:rPr lang="pt-BR" sz="2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Facchini</a:t>
            </a:r>
            <a:r>
              <a:rPr lang="pt-BR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(UFPEL) e Renato Tasca (OPAS)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Rede </a:t>
            </a:r>
            <a:r>
              <a:rPr lang="pt-BR" sz="23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 Pesquisa em APS da </a:t>
            </a:r>
            <a:r>
              <a:rPr lang="pt-BR" sz="2300" b="1" dirty="0" err="1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Abrasco</a:t>
            </a:r>
            <a:endParaRPr lang="pt-BR" sz="2300" b="1" dirty="0" smtClean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lang="pt-BR" sz="800" b="1" dirty="0" smtClean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i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</a:t>
            </a:r>
            <a:r>
              <a:rPr lang="pt-BR" sz="2300" b="0" i="1" u="none" strike="noStrike" cap="none" dirty="0" smtClean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presentação: Ligia </a:t>
            </a:r>
            <a:r>
              <a:rPr lang="pt-BR" sz="2300" b="0" i="1" u="none" strike="noStrike" cap="none" dirty="0" err="1" smtClean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Giovanella</a:t>
            </a:r>
            <a:r>
              <a:rPr lang="pt-BR" sz="2300" b="0" i="1" u="none" strike="noStrike" cap="none" dirty="0" smtClean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 (ENSP/FIOCRUZ) e Juliana Gagno (ISCO/UFOPA)</a:t>
            </a:r>
            <a:endParaRPr sz="2300" b="0" i="1" u="none" strike="noStrike" cap="none" dirty="0">
              <a:solidFill>
                <a:srgbClr val="000000"/>
              </a:solidFill>
              <a:ea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"/>
          <p:cNvSpPr txBox="1">
            <a:spLocks noGrp="1"/>
          </p:cNvSpPr>
          <p:nvPr>
            <p:ph type="title"/>
          </p:nvPr>
        </p:nvSpPr>
        <p:spPr>
          <a:xfrm>
            <a:off x="254189" y="32228"/>
            <a:ext cx="101650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b="1" dirty="0"/>
              <a:t>Quem </a:t>
            </a:r>
            <a:r>
              <a:rPr lang="pt-BR" b="1" dirty="0" smtClean="0"/>
              <a:t>respondeu?</a:t>
            </a:r>
            <a:endParaRPr b="1" dirty="0"/>
          </a:p>
        </p:txBody>
      </p:sp>
      <p:sp>
        <p:nvSpPr>
          <p:cNvPr id="219" name="Google Shape;219;p22"/>
          <p:cNvSpPr txBox="1">
            <a:spLocks noGrp="1"/>
          </p:cNvSpPr>
          <p:nvPr>
            <p:ph type="body" idx="1"/>
          </p:nvPr>
        </p:nvSpPr>
        <p:spPr>
          <a:xfrm>
            <a:off x="483079" y="1429811"/>
            <a:ext cx="9687464" cy="4500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590"/>
            </a:pPr>
            <a:r>
              <a:rPr lang="pt-BR" dirty="0"/>
              <a:t>Maioria já vivenciando o cotidiano da pandemia 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590"/>
              <a:buNone/>
            </a:pPr>
            <a:endParaRPr lang="pt-BR" dirty="0"/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590"/>
            </a:pPr>
            <a:r>
              <a:rPr lang="pt-BR" dirty="0" smtClean="0"/>
              <a:t>Relato </a:t>
            </a:r>
            <a:r>
              <a:rPr lang="pt-BR" dirty="0"/>
              <a:t>de casos e óbitos por Covid-19 nas áreas de abrangência das UBS</a:t>
            </a:r>
            <a:r>
              <a:rPr lang="pt-BR" dirty="0" smtClean="0"/>
              <a:t>: 236 (99,6%) e 214 (90,3%)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590"/>
              <a:buNone/>
            </a:pPr>
            <a:endParaRPr lang="pt-BR" dirty="0" smtClean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590"/>
              <a:buChar char="•"/>
            </a:pPr>
            <a:r>
              <a:rPr lang="pt-BR" dirty="0" smtClean="0"/>
              <a:t>Preponderância </a:t>
            </a:r>
            <a:r>
              <a:rPr lang="pt-BR" dirty="0"/>
              <a:t>da ESF: </a:t>
            </a:r>
            <a:r>
              <a:rPr lang="pt-BR" dirty="0" smtClean="0"/>
              <a:t>91,6%</a:t>
            </a:r>
            <a:endParaRPr dirty="0"/>
          </a:p>
          <a:p>
            <a:pPr marL="228600" lvl="0" indent="-64135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590"/>
              <a:buNone/>
            </a:pP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590"/>
              <a:buChar char="•"/>
            </a:pPr>
            <a:r>
              <a:rPr lang="pt-BR" dirty="0"/>
              <a:t>UBS urbanas: </a:t>
            </a:r>
            <a:r>
              <a:rPr lang="pt-BR" dirty="0" smtClean="0"/>
              <a:t>95,</a:t>
            </a:r>
            <a:r>
              <a:rPr lang="pt-BR" dirty="0"/>
              <a:t>4</a:t>
            </a:r>
            <a:r>
              <a:rPr lang="pt-BR" dirty="0" smtClean="0"/>
              <a:t>%</a:t>
            </a:r>
            <a:endParaRPr dirty="0"/>
          </a:p>
          <a:p>
            <a:pPr marL="228600" lvl="0" indent="-64135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590"/>
              <a:buNone/>
            </a:pPr>
            <a:endParaRPr dirty="0"/>
          </a:p>
          <a:p>
            <a:pPr marL="228600" lvl="0" indent="-64135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590"/>
              <a:buNone/>
            </a:pPr>
            <a:endParaRPr dirty="0"/>
          </a:p>
          <a:p>
            <a:pPr marL="228600" lvl="0" indent="-6413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ef911147b_0_0"/>
          <p:cNvSpPr txBox="1">
            <a:spLocks noGrp="1"/>
          </p:cNvSpPr>
          <p:nvPr>
            <p:ph type="title"/>
          </p:nvPr>
        </p:nvSpPr>
        <p:spPr>
          <a:xfrm>
            <a:off x="356904" y="-23236"/>
            <a:ext cx="10165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/>
              <a:t>Resultados</a:t>
            </a:r>
            <a:endParaRPr b="1" dirty="0"/>
          </a:p>
        </p:txBody>
      </p:sp>
      <p:pic>
        <p:nvPicPr>
          <p:cNvPr id="1026" name="Picture 2" descr="Unidade de saúde de Esteio realiza teleconsultas pelo WhatsApp">
            <a:extLst>
              <a:ext uri="{FF2B5EF4-FFF2-40B4-BE49-F238E27FC236}">
                <a16:creationId xmlns="" xmlns:a16="http://schemas.microsoft.com/office/drawing/2014/main" id="{742CF28F-0AE6-024D-88AA-FF148A12F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83" y="944503"/>
            <a:ext cx="4213948" cy="288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ário de Petrópol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86" y="3943058"/>
            <a:ext cx="5051611" cy="284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64" y="944503"/>
            <a:ext cx="5173128" cy="2882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"/>
          <p:cNvSpPr txBox="1">
            <a:spLocks noGrp="1"/>
          </p:cNvSpPr>
          <p:nvPr>
            <p:ph type="title"/>
          </p:nvPr>
        </p:nvSpPr>
        <p:spPr>
          <a:xfrm>
            <a:off x="141884" y="-134552"/>
            <a:ext cx="1016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 b="1" dirty="0"/>
              <a:t>Disponibilidade de Internet na </a:t>
            </a:r>
            <a:r>
              <a:rPr lang="pt-BR" sz="3600" b="1" dirty="0" smtClean="0"/>
              <a:t>UBS, profissionais</a:t>
            </a:r>
            <a:endParaRPr sz="3600" b="1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610384110"/>
              </p:ext>
            </p:extLst>
          </p:nvPr>
        </p:nvGraphicFramePr>
        <p:xfrm>
          <a:off x="141884" y="1084337"/>
          <a:ext cx="10297516" cy="558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Conector de seta reta 9"/>
          <p:cNvCxnSpPr/>
          <p:nvPr/>
        </p:nvCxnSpPr>
        <p:spPr>
          <a:xfrm flipH="1">
            <a:off x="4489938" y="3437423"/>
            <a:ext cx="375138" cy="87923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>
            <a:off x="1535723" y="2194106"/>
            <a:ext cx="375138" cy="87923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 txBox="1">
            <a:spLocks noGrp="1"/>
          </p:cNvSpPr>
          <p:nvPr>
            <p:ph type="body" idx="1"/>
          </p:nvPr>
        </p:nvSpPr>
        <p:spPr>
          <a:xfrm>
            <a:off x="510998" y="162745"/>
            <a:ext cx="5310900" cy="12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lang="pt-BR" sz="3520" b="1" dirty="0"/>
              <a:t>Disponibilidade de </a:t>
            </a:r>
            <a:r>
              <a:rPr lang="pt-BR" sz="3520" b="1" u="sng" dirty="0"/>
              <a:t>Celular  </a:t>
            </a:r>
            <a:r>
              <a:rPr lang="pt-BR" sz="3520" b="1" u="sng" dirty="0" smtClean="0"/>
              <a:t>nas UBS</a:t>
            </a:r>
            <a:endParaRPr sz="3820" b="1" dirty="0"/>
          </a:p>
        </p:txBody>
      </p:sp>
      <p:sp>
        <p:nvSpPr>
          <p:cNvPr id="238" name="Google Shape;238;p21"/>
          <p:cNvSpPr txBox="1">
            <a:spLocks noGrp="1"/>
          </p:cNvSpPr>
          <p:nvPr>
            <p:ph type="body" idx="4294967295"/>
          </p:nvPr>
        </p:nvSpPr>
        <p:spPr>
          <a:xfrm>
            <a:off x="6477000" y="274632"/>
            <a:ext cx="5183100" cy="101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lang="pt-BR" sz="3515" b="1" dirty="0" smtClean="0"/>
              <a:t>Uso </a:t>
            </a:r>
            <a:r>
              <a:rPr lang="pt-BR" sz="3515" b="1" dirty="0"/>
              <a:t>do </a:t>
            </a:r>
            <a:r>
              <a:rPr lang="pt-BR" sz="3515" b="1" u="sng" dirty="0"/>
              <a:t>Celular privado </a:t>
            </a:r>
            <a:r>
              <a:rPr lang="pt-BR" sz="3515" b="1" dirty="0"/>
              <a:t>pelos </a:t>
            </a:r>
            <a:r>
              <a:rPr lang="pt-BR" sz="3515" b="1" dirty="0" smtClean="0"/>
              <a:t>profissionais</a:t>
            </a:r>
            <a:endParaRPr sz="3533" dirty="0"/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C6ABE2DB-6B1B-4A05-86EF-8668C237C4EE}"/>
              </a:ext>
            </a:extLst>
          </p:cNvPr>
          <p:cNvSpPr txBox="1"/>
          <p:nvPr/>
        </p:nvSpPr>
        <p:spPr>
          <a:xfrm>
            <a:off x="456248" y="6047091"/>
            <a:ext cx="10925504" cy="56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Telefone fixo na UBS de </a:t>
            </a:r>
            <a:r>
              <a:rPr lang="pt-BR" sz="3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71</a:t>
            </a:r>
            <a:r>
              <a:rPr lang="pt-BR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pt-BR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 </a:t>
            </a:r>
            <a:r>
              <a:rPr lang="pt-BR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profissionais do estado do RJ </a:t>
            </a:r>
            <a:endParaRPr lang="de-DE" sz="3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2481291780"/>
              </p:ext>
            </p:extLst>
          </p:nvPr>
        </p:nvGraphicFramePr>
        <p:xfrm>
          <a:off x="144938" y="1366345"/>
          <a:ext cx="6056570" cy="4536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1446266481"/>
              </p:ext>
            </p:extLst>
          </p:nvPr>
        </p:nvGraphicFramePr>
        <p:xfrm>
          <a:off x="6040265" y="1366345"/>
          <a:ext cx="6056570" cy="4536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9" name="Conector de seta reta 18"/>
          <p:cNvCxnSpPr/>
          <p:nvPr/>
        </p:nvCxnSpPr>
        <p:spPr>
          <a:xfrm flipH="1">
            <a:off x="5294865" y="1551992"/>
            <a:ext cx="745400" cy="2522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H="1">
            <a:off x="5456108" y="2982607"/>
            <a:ext cx="745400" cy="25224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6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 txBox="1">
            <a:spLocks noGrp="1"/>
          </p:cNvSpPr>
          <p:nvPr>
            <p:ph type="title"/>
          </p:nvPr>
        </p:nvSpPr>
        <p:spPr>
          <a:xfrm>
            <a:off x="379047" y="-200522"/>
            <a:ext cx="944489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pt-BR" sz="3200" b="1" dirty="0"/>
              <a:t>EPIs sempre </a:t>
            </a:r>
            <a:r>
              <a:rPr lang="pt-BR" sz="3200" b="1" dirty="0" smtClean="0"/>
              <a:t>disponíveis, profissionais </a:t>
            </a:r>
            <a:r>
              <a:rPr lang="pt-BR" sz="3200" b="1" dirty="0"/>
              <a:t>de saúde </a:t>
            </a:r>
            <a:endParaRPr sz="3200" b="1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714460505"/>
              </p:ext>
            </p:extLst>
          </p:nvPr>
        </p:nvGraphicFramePr>
        <p:xfrm>
          <a:off x="285261" y="665605"/>
          <a:ext cx="11578493" cy="6150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ector de seta reta 7"/>
          <p:cNvCxnSpPr/>
          <p:nvPr/>
        </p:nvCxnSpPr>
        <p:spPr>
          <a:xfrm flipH="1">
            <a:off x="2485292" y="665605"/>
            <a:ext cx="363415" cy="4454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eeb771c37_2_51"/>
          <p:cNvSpPr txBox="1"/>
          <p:nvPr/>
        </p:nvSpPr>
        <p:spPr>
          <a:xfrm>
            <a:off x="195299" y="141427"/>
            <a:ext cx="103221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Capacitação dos trabalhadores da APS sobre a Covid-19 e uso de Equipamentos de Proteção Individual (EPI),</a:t>
            </a:r>
            <a:r>
              <a:rPr lang="pt-BR"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9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profissionais</a:t>
            </a:r>
            <a:endParaRPr sz="29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683457"/>
              </p:ext>
            </p:extLst>
          </p:nvPr>
        </p:nvGraphicFramePr>
        <p:xfrm>
          <a:off x="335354" y="1376153"/>
          <a:ext cx="9687876" cy="4020174"/>
        </p:xfrm>
        <a:graphic>
          <a:graphicData uri="http://schemas.openxmlformats.org/drawingml/2006/table">
            <a:tbl>
              <a:tblPr/>
              <a:tblGrid>
                <a:gridCol w="2949713"/>
                <a:gridCol w="1072255"/>
                <a:gridCol w="1416477"/>
                <a:gridCol w="1416477"/>
                <a:gridCol w="1416477"/>
                <a:gridCol w="1416477"/>
              </a:tblGrid>
              <a:tr h="1115801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Município do RJ, outros municípios e UF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Covid-19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EPI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EPI e Covid-19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Nenhuma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93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Município do Rio de Janeiro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51,5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37,3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30,8</a:t>
                      </a:r>
                      <a:endParaRPr lang="pt-BR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8064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Outros </a:t>
                      </a:r>
                      <a:r>
                        <a:rPr lang="pt-B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municípios ERJ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47,1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38,2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29,4</a:t>
                      </a:r>
                      <a:endParaRPr lang="pt-BR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44,1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0420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Estado do Rio de Janeiro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237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50,2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37,6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30,4</a:t>
                      </a:r>
                      <a:endParaRPr lang="pt-BR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42,6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92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Brasil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1906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54,2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41,1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34,4</a:t>
                      </a:r>
                      <a:endParaRPr lang="pt-BR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39,0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288461" y="5396327"/>
            <a:ext cx="9781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2700020" algn="ctr"/>
                <a:tab pos="5400040" algn="r"/>
              </a:tabLs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</a:t>
            </a: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Pesquisa Desafios da AB no enfrentamento da pandemia de Covid-19 no SUS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35354" y="5890222"/>
            <a:ext cx="988716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91,1% dos profissionais do Estado </a:t>
            </a:r>
            <a:r>
              <a:rPr lang="pt-BR" sz="2400" dirty="0" smtClean="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relatou </a:t>
            </a:r>
            <a:r>
              <a:rPr lang="pt-BR" sz="2400" dirty="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doença ou afastamento de algum trabalhador da UBS por </a:t>
            </a:r>
            <a:r>
              <a:rPr lang="pt-BR" sz="2400" dirty="0" smtClean="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caso </a:t>
            </a:r>
            <a:r>
              <a:rPr lang="pt-BR" sz="2400" dirty="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suspeito ou confirmado de Covid-19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>
            <a:spLocks noGrp="1"/>
          </p:cNvSpPr>
          <p:nvPr>
            <p:ph type="title"/>
          </p:nvPr>
        </p:nvSpPr>
        <p:spPr>
          <a:xfrm>
            <a:off x="186496" y="-9"/>
            <a:ext cx="1016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t-BR" sz="3400" b="1" dirty="0"/>
              <a:t>Disponibilidade de insumos para atenção clínica ao usuário com Covid-19, </a:t>
            </a:r>
            <a:r>
              <a:rPr lang="pt-BR" sz="3400" b="1" dirty="0" smtClean="0"/>
              <a:t>profissionais, estado do RJ, 2020</a:t>
            </a:r>
            <a:endParaRPr sz="4800" b="1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418421592"/>
              </p:ext>
            </p:extLst>
          </p:nvPr>
        </p:nvGraphicFramePr>
        <p:xfrm>
          <a:off x="363415" y="1247335"/>
          <a:ext cx="938066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71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ef911147b_0_7"/>
          <p:cNvSpPr txBox="1">
            <a:spLocks noGrp="1"/>
          </p:cNvSpPr>
          <p:nvPr>
            <p:ph type="title"/>
          </p:nvPr>
        </p:nvSpPr>
        <p:spPr>
          <a:xfrm>
            <a:off x="158495" y="4963331"/>
            <a:ext cx="103036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600" b="1" dirty="0" smtClean="0"/>
              <a:t>EIXO: Vigilância em saúde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255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 txBox="1">
            <a:spLocks noGrp="1"/>
          </p:cNvSpPr>
          <p:nvPr>
            <p:ph type="title"/>
          </p:nvPr>
        </p:nvSpPr>
        <p:spPr>
          <a:xfrm>
            <a:off x="175846" y="0"/>
            <a:ext cx="116859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BR" sz="3600" b="1" dirty="0">
                <a:latin typeface="Calibri"/>
                <a:ea typeface="Calibri"/>
                <a:cs typeface="Calibri"/>
                <a:sym typeface="Calibri"/>
              </a:rPr>
              <a:t>Ações  de vigilância desenvolvidas pelos profissionais da UBS para controle da Covid-19</a:t>
            </a:r>
            <a:endParaRPr sz="5400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474837866"/>
              </p:ext>
            </p:extLst>
          </p:nvPr>
        </p:nvGraphicFramePr>
        <p:xfrm>
          <a:off x="175846" y="961292"/>
          <a:ext cx="11685963" cy="5737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ector de seta reta 7"/>
          <p:cNvCxnSpPr/>
          <p:nvPr/>
        </p:nvCxnSpPr>
        <p:spPr>
          <a:xfrm flipH="1" flipV="1">
            <a:off x="11302991" y="1874899"/>
            <a:ext cx="420085" cy="5609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68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eeb771c37_3_0"/>
          <p:cNvSpPr txBox="1">
            <a:spLocks noGrp="1"/>
          </p:cNvSpPr>
          <p:nvPr>
            <p:ph type="title"/>
          </p:nvPr>
        </p:nvSpPr>
        <p:spPr>
          <a:xfrm>
            <a:off x="1817076" y="32356"/>
            <a:ext cx="1002452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6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Vigilância - ações desenvolvidas pelos profissionais da </a:t>
            </a:r>
            <a:r>
              <a:rPr lang="pt-BR" sz="3600" b="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UBS, Estado do RJ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9" name="Google Shape;299;g8eeb771c37_3_0"/>
          <p:cNvSpPr txBox="1">
            <a:spLocks noGrp="1"/>
          </p:cNvSpPr>
          <p:nvPr>
            <p:ph type="body" idx="1"/>
          </p:nvPr>
        </p:nvSpPr>
        <p:spPr>
          <a:xfrm>
            <a:off x="1704287" y="1320709"/>
            <a:ext cx="10250100" cy="55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pt-BR" sz="26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Incentivo ao isolamento social</a:t>
            </a:r>
            <a:r>
              <a:rPr lang="pt-BR" sz="26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nos territórios das UBS: </a:t>
            </a:r>
            <a:r>
              <a:rPr lang="pt-BR" sz="2600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91,3%</a:t>
            </a:r>
          </a:p>
          <a:p>
            <a:pPr marL="457200" lvl="0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endParaRPr lang="pt-BR" sz="1800" b="1" dirty="0" smtClean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457200" lvl="0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pt-BR" sz="2600" b="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Ações </a:t>
            </a:r>
            <a:r>
              <a:rPr lang="pt-BR" sz="26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educativas em equipamentos sociais no território</a:t>
            </a:r>
            <a:r>
              <a:rPr lang="pt-BR" sz="26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 como farmácias e mercados: </a:t>
            </a:r>
            <a:r>
              <a:rPr lang="pt-BR" sz="2600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20,5</a:t>
            </a:r>
            <a:r>
              <a:rPr lang="pt-BR" sz="26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%</a:t>
            </a:r>
            <a:r>
              <a:rPr lang="pt-BR" sz="2600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pt-BR" sz="26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dos </a:t>
            </a:r>
            <a:r>
              <a:rPr lang="pt-BR" sz="2600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profissionais</a:t>
            </a:r>
            <a:endParaRPr lang="pt-BR" sz="26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0" name="Google Shape;300;g8eeb771c37_3_0"/>
          <p:cNvPicPr preferRelativeResize="0"/>
          <p:nvPr/>
        </p:nvPicPr>
        <p:blipFill rotWithShape="1">
          <a:blip r:embed="rId3">
            <a:alphaModFix/>
          </a:blip>
          <a:srcRect b="8791"/>
          <a:stretch/>
        </p:blipFill>
        <p:spPr>
          <a:xfrm>
            <a:off x="4193582" y="3889375"/>
            <a:ext cx="4721937" cy="2742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/>
        </p:nvSpPr>
        <p:spPr>
          <a:xfrm>
            <a:off x="2095960" y="1173407"/>
            <a:ext cx="8784300" cy="568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Confecção do relatório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2600"/>
            </a:pPr>
            <a:r>
              <a:rPr lang="pt-BR" sz="23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Juliana Gagno Lima, </a:t>
            </a:r>
            <a:endParaRPr lang="pt-BR" sz="2300" b="0" i="0" u="none" strike="noStrike" cap="none" dirty="0" smtClean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2600"/>
            </a:pPr>
            <a:r>
              <a:rPr lang="pt-BR" sz="23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Ligia </a:t>
            </a:r>
            <a:r>
              <a:rPr lang="pt-BR" sz="23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Giovanella</a:t>
            </a:r>
            <a:r>
              <a:rPr lang="pt-BR" sz="23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endParaRPr lang="pt-BR" sz="2300" b="0" i="0" u="none" strike="noStrike" cap="none" dirty="0" smtClean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0" i="0" u="none" strike="noStrike" cap="none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Aylene</a:t>
            </a:r>
            <a:r>
              <a:rPr lang="pt-BR" sz="2300" b="0" i="0" u="none" strike="noStrike" cap="none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pt-BR" sz="23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Bousquat</a:t>
            </a:r>
            <a:r>
              <a:rPr lang="pt-BR" sz="23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endParaRPr sz="2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2300"/>
            </a:pPr>
            <a:r>
              <a:rPr lang="pt-BR" sz="23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Maria Helena Magalhães de Mendonça, </a:t>
            </a:r>
            <a:endParaRPr lang="pt-BR" sz="2300" b="0" i="0" u="none" strike="noStrike" cap="none" dirty="0" smtClean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2300"/>
            </a:pPr>
            <a:r>
              <a:rPr lang="pt-BR" sz="23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Paulo Henrique dos Santos Mota, </a:t>
            </a:r>
            <a:endParaRPr lang="pt-BR" sz="23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2300"/>
            </a:pPr>
            <a:r>
              <a:rPr lang="pt-BR" sz="2300" b="0" i="0" u="none" strike="noStrike" cap="none" dirty="0" smtClean="0">
                <a:solidFill>
                  <a:schemeClr val="dk1"/>
                </a:solidFill>
                <a:ea typeface="Arial"/>
                <a:cs typeface="Calibri"/>
                <a:sym typeface="Calibri"/>
              </a:rPr>
              <a:t>César Luiz Silva Júnior,</a:t>
            </a:r>
            <a:endParaRPr lang="pt-BR" sz="2300" b="0" i="0" u="none" strike="noStrike" cap="none" dirty="0" smtClean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0" i="0" u="none" strike="noStrike" cap="none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Fúlvio </a:t>
            </a:r>
            <a:r>
              <a:rPr lang="pt-BR" sz="23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Nedel</a:t>
            </a:r>
            <a:r>
              <a:rPr lang="pt-BR" sz="23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endParaRPr sz="2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0" i="0" u="none" strike="noStrike" cap="none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Maria </a:t>
            </a:r>
            <a:r>
              <a:rPr lang="pt-BR" sz="23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Guadalupe Medina, </a:t>
            </a:r>
            <a:endParaRPr sz="2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0" i="0" u="none" strike="noStrike" cap="none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Luiz </a:t>
            </a:r>
            <a:r>
              <a:rPr lang="pt-BR" sz="23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Augusto </a:t>
            </a:r>
            <a:r>
              <a:rPr lang="pt-BR" sz="2300" b="0" i="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Facchini</a:t>
            </a:r>
            <a:r>
              <a:rPr lang="pt-BR" sz="23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endParaRPr sz="2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0" i="0" u="none" strike="noStrike" cap="none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Rosana </a:t>
            </a:r>
            <a:r>
              <a:rPr lang="pt-BR" sz="23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Aquino</a:t>
            </a:r>
            <a:endParaRPr sz="23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63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ef911147b_0_7"/>
          <p:cNvSpPr txBox="1">
            <a:spLocks noGrp="1"/>
          </p:cNvSpPr>
          <p:nvPr>
            <p:ph type="title"/>
          </p:nvPr>
        </p:nvSpPr>
        <p:spPr>
          <a:xfrm>
            <a:off x="158495" y="4963331"/>
            <a:ext cx="103036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600" b="1" dirty="0" smtClean="0"/>
              <a:t>EIXO: Cuidado de usuários com Covid-19</a:t>
            </a:r>
            <a:endParaRPr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ef911147b_0_7"/>
          <p:cNvSpPr txBox="1">
            <a:spLocks noGrp="1"/>
          </p:cNvSpPr>
          <p:nvPr>
            <p:ph type="title"/>
          </p:nvPr>
        </p:nvSpPr>
        <p:spPr>
          <a:xfrm>
            <a:off x="158495" y="107126"/>
            <a:ext cx="103036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600" b="1" dirty="0"/>
              <a:t>Organização da UBS para atenção dos usuários com Covid-19</a:t>
            </a:r>
            <a:endParaRPr sz="3200" b="1" dirty="0"/>
          </a:p>
        </p:txBody>
      </p:sp>
      <p:sp>
        <p:nvSpPr>
          <p:cNvPr id="290" name="Google Shape;290;g8ef911147b_0_7"/>
          <p:cNvSpPr txBox="1">
            <a:spLocks noGrp="1"/>
          </p:cNvSpPr>
          <p:nvPr>
            <p:ph type="body" idx="1"/>
          </p:nvPr>
        </p:nvSpPr>
        <p:spPr>
          <a:xfrm>
            <a:off x="227767" y="1399162"/>
            <a:ext cx="10165080" cy="399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b="1" u="sng" dirty="0">
                <a:latin typeface="Calibri" panose="020F0502020204030204" pitchFamily="34" charset="0"/>
                <a:cs typeface="Calibri" panose="020F0502020204030204" pitchFamily="34" charset="0"/>
              </a:rPr>
              <a:t>Separação de fluxos 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para sintomáticos respiratórios na </a:t>
            </a:r>
            <a:r>
              <a:rPr lang="pt-B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UBS:</a:t>
            </a:r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b="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98,8% dos profissionais do município do RJ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b="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66,2% dos profissionais de outros municípios do estado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pt-BR" sz="1200" b="1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Espaços exclusivos</a:t>
            </a:r>
            <a:r>
              <a:rPr lang="pt-B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segundo profissionais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 estado:</a:t>
            </a:r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b="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77,3% - </a:t>
            </a:r>
            <a:r>
              <a:rPr lang="pt-BR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dentro das UBS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b="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54,1% </a:t>
            </a:r>
            <a:r>
              <a:rPr lang="pt-BR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- </a:t>
            </a:r>
            <a:r>
              <a:rPr lang="pt-BR" b="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fora </a:t>
            </a:r>
            <a:r>
              <a:rPr lang="pt-BR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 UBS </a:t>
            </a:r>
          </a:p>
          <a:p>
            <a:pPr marL="1371600" lvl="2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g8ef911147b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3185" y="3990109"/>
            <a:ext cx="3609661" cy="2867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6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 txBox="1">
            <a:spLocks noGrp="1"/>
          </p:cNvSpPr>
          <p:nvPr>
            <p:ph type="title"/>
          </p:nvPr>
        </p:nvSpPr>
        <p:spPr>
          <a:xfrm>
            <a:off x="157571" y="-311561"/>
            <a:ext cx="117451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BR" sz="3200" b="1" dirty="0" smtClean="0">
                <a:latin typeface="Calibri"/>
                <a:ea typeface="Calibri"/>
                <a:cs typeface="Calibri"/>
                <a:sym typeface="Calibri"/>
              </a:rPr>
              <a:t>Atenção </a:t>
            </a:r>
            <a:r>
              <a:rPr lang="pt-BR" sz="3200" b="1" dirty="0" smtClean="0"/>
              <a:t>à Covid-19: A</a:t>
            </a:r>
            <a:r>
              <a:rPr lang="pt-BR" sz="3200" b="1" dirty="0" smtClean="0">
                <a:latin typeface="Calibri"/>
                <a:ea typeface="Calibri"/>
                <a:cs typeface="Calibri"/>
                <a:sym typeface="Calibri"/>
              </a:rPr>
              <a:t>companhamento </a:t>
            </a:r>
            <a:r>
              <a:rPr lang="pt-BR" sz="3200" b="1" dirty="0">
                <a:latin typeface="Calibri"/>
                <a:ea typeface="Calibri"/>
                <a:cs typeface="Calibri"/>
                <a:sym typeface="Calibri"/>
              </a:rPr>
              <a:t>dos </a:t>
            </a:r>
            <a:r>
              <a:rPr lang="pt-BR" sz="3200" b="1" dirty="0" smtClean="0">
                <a:latin typeface="Calibri"/>
                <a:ea typeface="Calibri"/>
                <a:cs typeface="Calibri"/>
                <a:sym typeface="Calibri"/>
              </a:rPr>
              <a:t>casos</a:t>
            </a:r>
            <a:endParaRPr sz="4800" dirty="0"/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2338740833"/>
              </p:ext>
            </p:extLst>
          </p:nvPr>
        </p:nvGraphicFramePr>
        <p:xfrm>
          <a:off x="515006" y="719666"/>
          <a:ext cx="11387753" cy="5996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Conector de seta reta 16"/>
          <p:cNvCxnSpPr/>
          <p:nvPr/>
        </p:nvCxnSpPr>
        <p:spPr>
          <a:xfrm flipH="1">
            <a:off x="11036268" y="3664605"/>
            <a:ext cx="399392" cy="52829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>
            <a:off x="2966224" y="719666"/>
            <a:ext cx="591015" cy="462363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6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 txBox="1">
            <a:spLocks noGrp="1"/>
          </p:cNvSpPr>
          <p:nvPr>
            <p:ph type="title"/>
          </p:nvPr>
        </p:nvSpPr>
        <p:spPr>
          <a:xfrm>
            <a:off x="157571" y="-311561"/>
            <a:ext cx="117451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BR" sz="3200" b="1" dirty="0" smtClean="0">
                <a:latin typeface="Calibri"/>
                <a:ea typeface="Calibri"/>
                <a:cs typeface="Calibri"/>
                <a:sym typeface="Calibri"/>
              </a:rPr>
              <a:t>Atenção </a:t>
            </a:r>
            <a:r>
              <a:rPr lang="pt-BR" sz="3200" b="1" dirty="0" smtClean="0"/>
              <a:t>à Covid-19: Frequência no a</a:t>
            </a:r>
            <a:r>
              <a:rPr lang="pt-BR" sz="3200" b="1" dirty="0" smtClean="0">
                <a:latin typeface="Calibri"/>
                <a:ea typeface="Calibri"/>
                <a:cs typeface="Calibri"/>
                <a:sym typeface="Calibri"/>
              </a:rPr>
              <a:t>companhamento </a:t>
            </a:r>
            <a:r>
              <a:rPr lang="pt-BR" sz="3200" b="1" dirty="0">
                <a:latin typeface="Calibri"/>
                <a:ea typeface="Calibri"/>
                <a:cs typeface="Calibri"/>
                <a:sym typeface="Calibri"/>
              </a:rPr>
              <a:t>dos </a:t>
            </a:r>
            <a:r>
              <a:rPr lang="pt-BR" sz="3200" b="1" dirty="0" smtClean="0">
                <a:latin typeface="Calibri"/>
                <a:ea typeface="Calibri"/>
                <a:cs typeface="Calibri"/>
                <a:sym typeface="Calibri"/>
              </a:rPr>
              <a:t>casos</a:t>
            </a:r>
            <a:endParaRPr sz="4800" dirty="0"/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85826411"/>
              </p:ext>
            </p:extLst>
          </p:nvPr>
        </p:nvGraphicFramePr>
        <p:xfrm>
          <a:off x="245327" y="780586"/>
          <a:ext cx="11657433" cy="604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tângulo 8"/>
          <p:cNvSpPr/>
          <p:nvPr/>
        </p:nvSpPr>
        <p:spPr>
          <a:xfrm>
            <a:off x="10886135" y="1493096"/>
            <a:ext cx="1016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92,0</a:t>
            </a:r>
            <a:r>
              <a:rPr lang="pt-B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endParaRPr lang="pt-BR" sz="2400" dirty="0"/>
          </a:p>
        </p:txBody>
      </p:sp>
      <p:sp>
        <p:nvSpPr>
          <p:cNvPr id="14" name="Retângulo 13"/>
          <p:cNvSpPr/>
          <p:nvPr/>
        </p:nvSpPr>
        <p:spPr>
          <a:xfrm>
            <a:off x="10117368" y="3134124"/>
            <a:ext cx="1016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82,4% </a:t>
            </a:r>
            <a:endParaRPr lang="pt-BR" sz="2400" dirty="0"/>
          </a:p>
        </p:txBody>
      </p:sp>
      <p:sp>
        <p:nvSpPr>
          <p:cNvPr id="16" name="Retângulo 15"/>
          <p:cNvSpPr/>
          <p:nvPr/>
        </p:nvSpPr>
        <p:spPr>
          <a:xfrm>
            <a:off x="10281953" y="4746955"/>
            <a:ext cx="1016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84,0%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1516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 txBox="1">
            <a:spLocks noGrp="1"/>
          </p:cNvSpPr>
          <p:nvPr>
            <p:ph type="title"/>
          </p:nvPr>
        </p:nvSpPr>
        <p:spPr>
          <a:xfrm>
            <a:off x="157571" y="-311561"/>
            <a:ext cx="117451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BR" sz="3200" b="1" dirty="0" smtClean="0">
                <a:latin typeface="Calibri"/>
                <a:ea typeface="Calibri"/>
                <a:cs typeface="Calibri"/>
                <a:sym typeface="Calibri"/>
              </a:rPr>
              <a:t>Atenção </a:t>
            </a:r>
            <a:r>
              <a:rPr lang="pt-BR" sz="3200" b="1" dirty="0" smtClean="0"/>
              <a:t>à Covid-19: A</a:t>
            </a:r>
            <a:r>
              <a:rPr lang="pt-BR" sz="3200" b="1" dirty="0" smtClean="0">
                <a:latin typeface="Calibri"/>
                <a:ea typeface="Calibri"/>
                <a:cs typeface="Calibri"/>
                <a:sym typeface="Calibri"/>
              </a:rPr>
              <a:t>companhamento </a:t>
            </a:r>
            <a:r>
              <a:rPr lang="pt-BR" sz="3200" b="1" dirty="0">
                <a:latin typeface="Calibri"/>
                <a:ea typeface="Calibri"/>
                <a:cs typeface="Calibri"/>
                <a:sym typeface="Calibri"/>
              </a:rPr>
              <a:t>dos </a:t>
            </a:r>
            <a:r>
              <a:rPr lang="pt-BR" sz="3200" b="1" dirty="0" smtClean="0">
                <a:latin typeface="Calibri"/>
                <a:ea typeface="Calibri"/>
                <a:cs typeface="Calibri"/>
                <a:sym typeface="Calibri"/>
              </a:rPr>
              <a:t>casos</a:t>
            </a:r>
            <a:endParaRPr sz="4800" dirty="0"/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958075170"/>
              </p:ext>
            </p:extLst>
          </p:nvPr>
        </p:nvGraphicFramePr>
        <p:xfrm>
          <a:off x="515006" y="719666"/>
          <a:ext cx="11387753" cy="5996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Conector de seta reta 16"/>
          <p:cNvCxnSpPr/>
          <p:nvPr/>
        </p:nvCxnSpPr>
        <p:spPr>
          <a:xfrm flipH="1">
            <a:off x="9856292" y="2923735"/>
            <a:ext cx="399392" cy="52829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H="1">
            <a:off x="3972623" y="719666"/>
            <a:ext cx="933914" cy="42298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21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279181"/>
              </p:ext>
            </p:extLst>
          </p:nvPr>
        </p:nvGraphicFramePr>
        <p:xfrm>
          <a:off x="9392588" y="3884391"/>
          <a:ext cx="2524991" cy="1374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Google Shape;352;p50"/>
          <p:cNvSpPr txBox="1"/>
          <p:nvPr/>
        </p:nvSpPr>
        <p:spPr>
          <a:xfrm>
            <a:off x="217240" y="112092"/>
            <a:ext cx="1307292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800"/>
            </a:pPr>
            <a:r>
              <a:rPr lang="pt-BR" sz="2600" b="1" dirty="0">
                <a:latin typeface="Calibri" panose="020F0502020204030204" pitchFamily="34" charset="0"/>
                <a:cs typeface="Calibri" panose="020F0502020204030204" pitchFamily="34" charset="0"/>
              </a:rPr>
              <a:t>Ações desenvolvidas pelos profissionais do NASF-AB para </a:t>
            </a:r>
            <a:r>
              <a:rPr lang="pt-BR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enfrentamento </a:t>
            </a:r>
            <a:r>
              <a:rPr lang="pt-BR" sz="2600" b="1" dirty="0">
                <a:latin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lang="pt-BR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Covid-19</a:t>
            </a:r>
            <a:endParaRPr sz="2600"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532786"/>
              </p:ext>
            </p:extLst>
          </p:nvPr>
        </p:nvGraphicFramePr>
        <p:xfrm>
          <a:off x="283160" y="604494"/>
          <a:ext cx="11726703" cy="2106582"/>
        </p:xfrm>
        <a:graphic>
          <a:graphicData uri="http://schemas.openxmlformats.org/drawingml/2006/table">
            <a:tbl>
              <a:tblPr/>
              <a:tblGrid>
                <a:gridCol w="4209886"/>
                <a:gridCol w="1425967"/>
                <a:gridCol w="968627"/>
                <a:gridCol w="996770"/>
                <a:gridCol w="1088238"/>
                <a:gridCol w="1088238"/>
                <a:gridCol w="1038985"/>
                <a:gridCol w="909992"/>
              </a:tblGrid>
              <a:tr h="770441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UF, município do Rio de Janeiro e outros municípios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Não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Não </a:t>
                      </a: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há NASF-AB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24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62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Município do Rio de Janeiro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164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60,4</a:t>
                      </a:r>
                      <a:endParaRPr lang="pt-BR" sz="18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11,6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28,0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66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Outros </a:t>
                      </a:r>
                      <a:r>
                        <a:rPr lang="pt-BR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municípios ERJ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46,2</a:t>
                      </a:r>
                      <a:endParaRPr lang="pt-BR" sz="18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36,9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16,9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Retângulo 15"/>
          <p:cNvSpPr/>
          <p:nvPr/>
        </p:nvSpPr>
        <p:spPr>
          <a:xfrm>
            <a:off x="217240" y="6202646"/>
            <a:ext cx="9781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2700020" algn="ctr"/>
                <a:tab pos="5400040" algn="r"/>
              </a:tabLs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</a:t>
            </a: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Pesquisa Desafios da AB no enfrentamento da pandemia de Covid-19 no SUS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352;p50"/>
          <p:cNvSpPr txBox="1"/>
          <p:nvPr/>
        </p:nvSpPr>
        <p:spPr>
          <a:xfrm>
            <a:off x="217240" y="3561717"/>
            <a:ext cx="1253397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800"/>
            </a:pPr>
            <a:r>
              <a:rPr lang="pt-BR" sz="2500" b="1" dirty="0">
                <a:latin typeface="Calibri" panose="020F0502020204030204" pitchFamily="34" charset="0"/>
                <a:cs typeface="Calibri" panose="020F0502020204030204" pitchFamily="34" charset="0"/>
              </a:rPr>
              <a:t>Ações desenvolvidas pelos profissionais </a:t>
            </a:r>
            <a:r>
              <a:rPr lang="pt-BR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 saúde bucal </a:t>
            </a:r>
            <a:r>
              <a:rPr lang="pt-BR" sz="2500" b="1" dirty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pt-BR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enfrentamento </a:t>
            </a:r>
            <a:r>
              <a:rPr lang="pt-BR" sz="2500" b="1" dirty="0">
                <a:latin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lang="pt-BR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Covid-19</a:t>
            </a:r>
            <a:endParaRPr sz="2500"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772312"/>
              </p:ext>
            </p:extLst>
          </p:nvPr>
        </p:nvGraphicFramePr>
        <p:xfrm>
          <a:off x="329302" y="4154502"/>
          <a:ext cx="11634417" cy="2026836"/>
        </p:xfrm>
        <a:graphic>
          <a:graphicData uri="http://schemas.openxmlformats.org/drawingml/2006/table">
            <a:tbl>
              <a:tblPr/>
              <a:tblGrid>
                <a:gridCol w="4176755"/>
                <a:gridCol w="1414745"/>
                <a:gridCol w="961003"/>
                <a:gridCol w="988926"/>
                <a:gridCol w="1079674"/>
                <a:gridCol w="1079674"/>
                <a:gridCol w="1030809"/>
                <a:gridCol w="902831"/>
              </a:tblGrid>
              <a:tr h="647658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UF, município do Rio de Janeiro e outros municípios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Não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Não sei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79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65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Município do Rio de Janeiro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164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137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83,5</a:t>
                      </a:r>
                      <a:endParaRPr lang="pt-BR" sz="18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9,8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6,7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Outros municípios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44,6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47,7</a:t>
                      </a:r>
                      <a:endParaRPr lang="pt-BR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7,7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217240" y="2708593"/>
            <a:ext cx="9781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2700020" algn="ctr"/>
                <a:tab pos="5400040" algn="r"/>
              </a:tabLs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</a:t>
            </a: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Pesquisa Desafios da AB no enfrentamento da pandemia de Covid-19 no SUS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6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104141427"/>
              </p:ext>
            </p:extLst>
          </p:nvPr>
        </p:nvGraphicFramePr>
        <p:xfrm>
          <a:off x="-324694" y="876696"/>
          <a:ext cx="6814849" cy="5669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531212685"/>
              </p:ext>
            </p:extLst>
          </p:nvPr>
        </p:nvGraphicFramePr>
        <p:xfrm>
          <a:off x="2980435" y="905899"/>
          <a:ext cx="6814849" cy="468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478732441"/>
              </p:ext>
            </p:extLst>
          </p:nvPr>
        </p:nvGraphicFramePr>
        <p:xfrm>
          <a:off x="6768935" y="905899"/>
          <a:ext cx="6814849" cy="4664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Google Shape;352;p50"/>
          <p:cNvSpPr txBox="1"/>
          <p:nvPr/>
        </p:nvSpPr>
        <p:spPr>
          <a:xfrm>
            <a:off x="352363" y="200521"/>
            <a:ext cx="974477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Local prioritário de atuação </a:t>
            </a:r>
            <a:r>
              <a:rPr lang="pt-BR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pt-BR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os ACS, profissionais</a:t>
            </a:r>
            <a:endParaRPr sz="32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4"/>
          <p:cNvSpPr txBox="1">
            <a:spLocks noGrp="1"/>
          </p:cNvSpPr>
          <p:nvPr>
            <p:ph type="title"/>
          </p:nvPr>
        </p:nvSpPr>
        <p:spPr>
          <a:xfrm>
            <a:off x="329609" y="-9"/>
            <a:ext cx="1169462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 b="1" dirty="0"/>
              <a:t>Encaminhamento casos moderados ou graves, </a:t>
            </a:r>
            <a:r>
              <a:rPr lang="pt-BR" sz="3600" b="1" dirty="0" smtClean="0"/>
              <a:t>estado do Rio de Janeiro</a:t>
            </a:r>
            <a:endParaRPr sz="3600" b="1" dirty="0"/>
          </a:p>
        </p:txBody>
      </p:sp>
      <p:sp>
        <p:nvSpPr>
          <p:cNvPr id="364" name="Google Shape;364;p54"/>
          <p:cNvSpPr txBox="1">
            <a:spLocks noGrp="1"/>
          </p:cNvSpPr>
          <p:nvPr>
            <p:ph type="body" idx="1"/>
          </p:nvPr>
        </p:nvSpPr>
        <p:spPr>
          <a:xfrm>
            <a:off x="329609" y="1325691"/>
            <a:ext cx="11611524" cy="4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>
              <a:lnSpc>
                <a:spcPct val="150000"/>
              </a:lnSpc>
              <a:spcBef>
                <a:spcPts val="600"/>
              </a:spcBef>
              <a:buSzPts val="2600"/>
            </a:pPr>
            <a:r>
              <a:rPr lang="pt-BR" sz="2600" dirty="0"/>
              <a:t>A maioria dos </a:t>
            </a:r>
            <a:r>
              <a:rPr lang="pt-BR" sz="2600" dirty="0" smtClean="0"/>
              <a:t>profissionais do estado do RJ (89,4%) </a:t>
            </a:r>
            <a:r>
              <a:rPr lang="pt-BR" sz="2600" dirty="0"/>
              <a:t>refere a </a:t>
            </a:r>
            <a:r>
              <a:rPr lang="pt-BR" sz="2600" b="1" dirty="0"/>
              <a:t>existência de um serviço de referência</a:t>
            </a:r>
            <a:r>
              <a:rPr lang="pt-BR" sz="2600" dirty="0"/>
              <a:t> estabelecido, localizado na maior parte das vezes no próprio município </a:t>
            </a:r>
            <a:r>
              <a:rPr lang="pt-BR" sz="2600" dirty="0" smtClean="0"/>
              <a:t>(77,7%);</a:t>
            </a:r>
            <a:endParaRPr lang="pt-BR" sz="2600" dirty="0"/>
          </a:p>
          <a:p>
            <a:pPr marL="228600" lvl="0" indent="-228600" algn="just">
              <a:lnSpc>
                <a:spcPct val="150000"/>
              </a:lnSpc>
              <a:spcBef>
                <a:spcPts val="600"/>
              </a:spcBef>
              <a:buSzPts val="2600"/>
            </a:pPr>
            <a:r>
              <a:rPr lang="pt-BR" sz="2600" dirty="0"/>
              <a:t>77,8% dos profissionais do estado que tentaram, conseguiram encaminhar sempre ou quase sempre os usuários para os serviços de referência. 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ef911147b_0_7"/>
          <p:cNvSpPr txBox="1">
            <a:spLocks noGrp="1"/>
          </p:cNvSpPr>
          <p:nvPr>
            <p:ph type="title"/>
          </p:nvPr>
        </p:nvSpPr>
        <p:spPr>
          <a:xfrm>
            <a:off x="0" y="5008673"/>
            <a:ext cx="103036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600" b="1" dirty="0" smtClean="0"/>
              <a:t>EIXO: Continuidade do cuidado</a:t>
            </a:r>
            <a:endParaRPr sz="3200" b="1" dirty="0"/>
          </a:p>
        </p:txBody>
      </p:sp>
      <p:pic>
        <p:nvPicPr>
          <p:cNvPr id="3" name="Picture 2" descr="Covid-19: auxiliar de enfermagem cuida de sua comunidade indígena">
            <a:extLst>
              <a:ext uri="{FF2B5EF4-FFF2-40B4-BE49-F238E27FC236}">
                <a16:creationId xmlns="" xmlns:a16="http://schemas.microsoft.com/office/drawing/2014/main" id="{147827E9-D19D-E24C-87D7-6E98A947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06" y="440805"/>
            <a:ext cx="4106845" cy="272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6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8eeb771c37_2_76"/>
          <p:cNvSpPr txBox="1">
            <a:spLocks noGrp="1"/>
          </p:cNvSpPr>
          <p:nvPr>
            <p:ph type="body" idx="4294967295"/>
          </p:nvPr>
        </p:nvSpPr>
        <p:spPr>
          <a:xfrm>
            <a:off x="1979950" y="1427575"/>
            <a:ext cx="9797100" cy="52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600" dirty="0"/>
              <a:t>Em outras epidemias foi observado um excesso de mortes por outras causas que deixam de ser atendidas e podem até superar aquelas pela doença em questão.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pt-BR" sz="2600" dirty="0"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2600" dirty="0"/>
              <a:t>Grávidas, hipertensos e diabéticos seguem precisando de atenção, ao mesmo tempo que integram, em parte, os grupos de maior risco para Covid-19.</a:t>
            </a:r>
            <a:endParaRPr sz="2600" dirty="0"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00" dirty="0"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600" dirty="0"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600" dirty="0"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600" dirty="0"/>
          </a:p>
        </p:txBody>
      </p:sp>
      <p:sp>
        <p:nvSpPr>
          <p:cNvPr id="387" name="Google Shape;387;g8eeb771c37_2_76"/>
          <p:cNvSpPr txBox="1">
            <a:spLocks noGrp="1"/>
          </p:cNvSpPr>
          <p:nvPr>
            <p:ph type="title"/>
          </p:nvPr>
        </p:nvSpPr>
        <p:spPr>
          <a:xfrm>
            <a:off x="1796049" y="12450"/>
            <a:ext cx="10164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b="1"/>
              <a:t>Continuidade do Cuidado</a:t>
            </a: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989825" y="1194542"/>
            <a:ext cx="9664462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Identificar os principais constrangimentos e as estratégias de reorganização da APS no SUS utilizadas no enfrentamento da Covid-19 nos municípios brasileiros</a:t>
            </a: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pt-BR" sz="2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28600" lvl="0" indent="-2286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Estudo transversal, por meio de um </a:t>
            </a:r>
            <a:r>
              <a:rPr lang="pt-BR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websurvey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entre os dias 25 de maio a 30 de junho de 2020 </a:t>
            </a:r>
          </a:p>
          <a:p>
            <a:pPr marL="228600" lvl="0" indent="-2286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Respondentes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: profissionais de saúde dos serviços de APS no SUS  e gestores/gerentes das secretarias municipais de saúde brasileiras </a:t>
            </a:r>
          </a:p>
          <a:p>
            <a:pPr marL="228600" lvl="0" indent="-228600" algn="just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Aprovado 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no Comitê de Ética e Pesquisa da Faculdade de Saúde Pública da USP </a:t>
            </a:r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pt-BR" sz="2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1989825" y="332975"/>
            <a:ext cx="2845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</a:t>
            </a:r>
            <a:endParaRPr sz="4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1E8CD357-D58B-4BFD-BF9A-555F9FBB44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9422110"/>
              </p:ext>
            </p:extLst>
          </p:nvPr>
        </p:nvGraphicFramePr>
        <p:xfrm>
          <a:off x="0" y="1156138"/>
          <a:ext cx="10281138" cy="5338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98" name="Google Shape;398;p59"/>
          <p:cNvCxnSpPr/>
          <p:nvPr/>
        </p:nvCxnSpPr>
        <p:spPr>
          <a:xfrm flipH="1">
            <a:off x="4939284" y="1990699"/>
            <a:ext cx="967500" cy="608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9" name="Google Shape;399;p59"/>
          <p:cNvSpPr/>
          <p:nvPr/>
        </p:nvSpPr>
        <p:spPr>
          <a:xfrm>
            <a:off x="198969" y="99119"/>
            <a:ext cx="98832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Continuidade das atividades de rotina da UBS: mantidas, adaptadas, reduzidas ou suspensas, durante a pandemia Covid-19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9"/>
          <p:cNvSpPr txBox="1"/>
          <p:nvPr/>
        </p:nvSpPr>
        <p:spPr>
          <a:xfrm rot="-1962531">
            <a:off x="4757379" y="1886868"/>
            <a:ext cx="1331309" cy="36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Reduzidas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398;p59"/>
          <p:cNvCxnSpPr/>
          <p:nvPr/>
        </p:nvCxnSpPr>
        <p:spPr>
          <a:xfrm flipH="1">
            <a:off x="7499966" y="3019945"/>
            <a:ext cx="967500" cy="6081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" name="Google Shape;401;p59"/>
          <p:cNvSpPr txBox="1"/>
          <p:nvPr/>
        </p:nvSpPr>
        <p:spPr>
          <a:xfrm rot="-1962531">
            <a:off x="7318062" y="2929303"/>
            <a:ext cx="1331309" cy="36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Suspensas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0"/>
          <p:cNvSpPr/>
          <p:nvPr/>
        </p:nvSpPr>
        <p:spPr>
          <a:xfrm>
            <a:off x="281354" y="3071"/>
            <a:ext cx="11737061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Continuidade das atividades de rotina da UBS por tipo: mantidas, adaptadas, reduzidas ou não era realizada, durante a pandemia </a:t>
            </a:r>
            <a:r>
              <a:rPr lang="pt-BR" sz="27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Covid-19, Estado do Rio de Janeiro, 2020</a:t>
            </a:r>
            <a:endParaRPr sz="2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1E8CD357-D58B-4BFD-BF9A-555F9FBB44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888018"/>
              </p:ext>
            </p:extLst>
          </p:nvPr>
        </p:nvGraphicFramePr>
        <p:xfrm>
          <a:off x="-189807" y="1061545"/>
          <a:ext cx="12208222" cy="555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Google Shape;398;p59"/>
          <p:cNvCxnSpPr/>
          <p:nvPr/>
        </p:nvCxnSpPr>
        <p:spPr>
          <a:xfrm flipH="1">
            <a:off x="6830874" y="1177969"/>
            <a:ext cx="967500" cy="608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401;p59"/>
          <p:cNvSpPr txBox="1"/>
          <p:nvPr/>
        </p:nvSpPr>
        <p:spPr>
          <a:xfrm rot="-1962531">
            <a:off x="6648969" y="1103279"/>
            <a:ext cx="1331309" cy="36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Mantidas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398;p59"/>
          <p:cNvCxnSpPr/>
          <p:nvPr/>
        </p:nvCxnSpPr>
        <p:spPr>
          <a:xfrm flipH="1">
            <a:off x="4764174" y="1248382"/>
            <a:ext cx="967500" cy="608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" name="Google Shape;401;p59"/>
          <p:cNvSpPr txBox="1"/>
          <p:nvPr/>
        </p:nvSpPr>
        <p:spPr>
          <a:xfrm rot="-1962531">
            <a:off x="4582270" y="1157740"/>
            <a:ext cx="1331309" cy="36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Mantidas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398;p59"/>
          <p:cNvCxnSpPr/>
          <p:nvPr/>
        </p:nvCxnSpPr>
        <p:spPr>
          <a:xfrm flipH="1">
            <a:off x="11226759" y="2497015"/>
            <a:ext cx="883179" cy="58012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" name="Google Shape;401;p59"/>
          <p:cNvSpPr txBox="1"/>
          <p:nvPr/>
        </p:nvSpPr>
        <p:spPr>
          <a:xfrm rot="-1962531">
            <a:off x="10956931" y="2394958"/>
            <a:ext cx="1331309" cy="36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Suspensas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1"/>
          <p:cNvSpPr/>
          <p:nvPr/>
        </p:nvSpPr>
        <p:spPr>
          <a:xfrm>
            <a:off x="0" y="120029"/>
            <a:ext cx="12192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Continuidade do cuidado e acompanhamento de grupos prioritários durante a pandemia Covid-19, segundo </a:t>
            </a:r>
            <a:r>
              <a:rPr lang="pt-BR" sz="27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profissionais, Estado do Rio de Janeiro, 2020</a:t>
            </a:r>
            <a:endParaRPr sz="2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9666859"/>
              </p:ext>
            </p:extLst>
          </p:nvPr>
        </p:nvGraphicFramePr>
        <p:xfrm>
          <a:off x="234176" y="1179054"/>
          <a:ext cx="11697629" cy="5478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758CAE1A-F4C3-BA4D-A208-A26ECBEAB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Novas atividades do ACS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0B401351-8D08-0447-AA68-CDF538F35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Visitas </a:t>
            </a:r>
            <a:r>
              <a:rPr lang="pt-BR" dirty="0" err="1"/>
              <a:t>peridomiciliares</a:t>
            </a:r>
            <a:endParaRPr lang="pt-BR" dirty="0"/>
          </a:p>
          <a:p>
            <a:endParaRPr lang="pt-BR" dirty="0"/>
          </a:p>
          <a:p>
            <a:r>
              <a:rPr lang="pt-BR" dirty="0"/>
              <a:t>Busca ativa por </a:t>
            </a:r>
            <a:r>
              <a:rPr lang="pt-BR" dirty="0" err="1"/>
              <a:t>whatsapp</a:t>
            </a:r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dirty="0"/>
              <a:t>Busca ativa por telefone</a:t>
            </a:r>
          </a:p>
          <a:p>
            <a:endParaRPr lang="pt-BR" dirty="0"/>
          </a:p>
          <a:p>
            <a:r>
              <a:rPr lang="pt-BR" dirty="0"/>
              <a:t>Entrega de medicamentos</a:t>
            </a:r>
          </a:p>
          <a:p>
            <a:endParaRPr lang="pt-BR" dirty="0"/>
          </a:p>
          <a:p>
            <a:r>
              <a:rPr lang="pt-BR" dirty="0"/>
              <a:t>Recepção de sintomáticos respiratórios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88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2"/>
          <p:cNvSpPr/>
          <p:nvPr/>
        </p:nvSpPr>
        <p:spPr>
          <a:xfrm>
            <a:off x="203200" y="143509"/>
            <a:ext cx="119888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Atividades desenvolvidas pelos ACS para continuidade do cuidado durante a pandemia </a:t>
            </a:r>
            <a:r>
              <a:rPr lang="pt-BR" sz="2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Covid-19</a:t>
            </a:r>
            <a:endParaRPr sz="2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768575997"/>
              </p:ext>
            </p:extLst>
          </p:nvPr>
        </p:nvGraphicFramePr>
        <p:xfrm>
          <a:off x="203200" y="1097576"/>
          <a:ext cx="11442262" cy="5502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638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ef911147b_0_7"/>
          <p:cNvSpPr txBox="1">
            <a:spLocks noGrp="1"/>
          </p:cNvSpPr>
          <p:nvPr>
            <p:ph type="title"/>
          </p:nvPr>
        </p:nvSpPr>
        <p:spPr>
          <a:xfrm>
            <a:off x="0" y="5371829"/>
            <a:ext cx="103036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600" b="1" dirty="0" smtClean="0"/>
              <a:t>EIXO: Ação comunitária e apoio Social</a:t>
            </a:r>
            <a:endParaRPr sz="3200" b="1" dirty="0"/>
          </a:p>
        </p:txBody>
      </p:sp>
      <p:pic>
        <p:nvPicPr>
          <p:cNvPr id="3" name="Picture 6" descr="Coronavírus nas favelas: 'É difícil falar sobre perigo quando há ...">
            <a:extLst>
              <a:ext uri="{FF2B5EF4-FFF2-40B4-BE49-F238E27FC236}">
                <a16:creationId xmlns="" xmlns:a16="http://schemas.microsoft.com/office/drawing/2014/main" id="{9A681638-B19A-D441-A552-591D8A731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40" y="563976"/>
            <a:ext cx="4520447" cy="228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Estamos Abandonados ao Nosso Próprio Destino': Covid Ameaça ...">
            <a:extLst>
              <a:ext uri="{FF2B5EF4-FFF2-40B4-BE49-F238E27FC236}">
                <a16:creationId xmlns="" xmlns:a16="http://schemas.microsoft.com/office/drawing/2014/main" id="{DB252B4F-DEBD-6149-BCE9-E07BC4D5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63" y="3371164"/>
            <a:ext cx="3575155" cy="21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2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6"/>
          <p:cNvSpPr txBox="1">
            <a:spLocks noGrp="1"/>
          </p:cNvSpPr>
          <p:nvPr>
            <p:ph type="title"/>
          </p:nvPr>
        </p:nvSpPr>
        <p:spPr>
          <a:xfrm>
            <a:off x="158496" y="264541"/>
            <a:ext cx="118567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3959" b="1" dirty="0">
                <a:solidFill>
                  <a:srgbClr val="000000"/>
                </a:solidFill>
              </a:rPr>
              <a:t>Ações de Apoio Social no enfrentamento da Covid-19</a:t>
            </a:r>
            <a:endParaRPr sz="3959" dirty="0">
              <a:solidFill>
                <a:srgbClr val="000000"/>
              </a:solidFill>
            </a:endParaRPr>
          </a:p>
        </p:txBody>
      </p:sp>
      <p:sp>
        <p:nvSpPr>
          <p:cNvPr id="430" name="Google Shape;430;p66"/>
          <p:cNvSpPr txBox="1">
            <a:spLocks noGrp="1"/>
          </p:cNvSpPr>
          <p:nvPr>
            <p:ph type="body" idx="1"/>
          </p:nvPr>
        </p:nvSpPr>
        <p:spPr>
          <a:xfrm>
            <a:off x="432462" y="1713650"/>
            <a:ext cx="11308800" cy="3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t-BR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As ações desenvolvidas no território que impactam a saúde da população, promovendo e protegendo-a pode nos indicar o quanto a concepção ampliada de saúde está apropriada pela sociedade e pelo Estado, entendido como responsável por garantir os direitos sociais à saúde e à vida.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7"/>
          <p:cNvSpPr txBox="1">
            <a:spLocks noGrp="1"/>
          </p:cNvSpPr>
          <p:nvPr>
            <p:ph type="body" idx="1"/>
          </p:nvPr>
        </p:nvSpPr>
        <p:spPr>
          <a:xfrm>
            <a:off x="333632" y="545799"/>
            <a:ext cx="11511268" cy="463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pt-BR" dirty="0" smtClean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As ações de apoio social são necessárias para oferecer suporte às restrições econômicas e sociais garantindo o distanciamento social e isolamento quando preciso;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As condições de sua efetivação são desiguais no Brasil;</a:t>
            </a:r>
            <a:endParaRPr lang="pt-BR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429;p66"/>
          <p:cNvSpPr txBox="1">
            <a:spLocks noGrp="1"/>
          </p:cNvSpPr>
          <p:nvPr>
            <p:ph type="title"/>
          </p:nvPr>
        </p:nvSpPr>
        <p:spPr>
          <a:xfrm>
            <a:off x="160906" y="79814"/>
            <a:ext cx="118567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3959" b="1" dirty="0">
                <a:solidFill>
                  <a:srgbClr val="000000"/>
                </a:solidFill>
              </a:rPr>
              <a:t>Ações de Apoio Social no enfrentamento da Covid-19</a:t>
            </a:r>
            <a:endParaRPr sz="3959" dirty="0">
              <a:solidFill>
                <a:srgbClr val="000000"/>
              </a:solidFill>
            </a:endParaRPr>
          </a:p>
        </p:txBody>
      </p:sp>
      <p:pic>
        <p:nvPicPr>
          <p:cNvPr id="4" name="Google Shape;308;g8ef911147b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3783" y="3186545"/>
            <a:ext cx="3233844" cy="2657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333632" y="3946373"/>
            <a:ext cx="81649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63,3% dos profissionais do estado do RJ afirmam realizar identificação 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de grupos com maior vulnerabilidade 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social;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8"/>
          <p:cNvSpPr txBox="1">
            <a:spLocks noGrp="1"/>
          </p:cNvSpPr>
          <p:nvPr>
            <p:ph type="title"/>
          </p:nvPr>
        </p:nvSpPr>
        <p:spPr>
          <a:xfrm>
            <a:off x="757862" y="0"/>
            <a:ext cx="1107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3600"/>
            </a:pPr>
            <a:r>
              <a:rPr lang="pt-BR" sz="3000" b="1" dirty="0">
                <a:latin typeface="Arial"/>
                <a:ea typeface="Arial"/>
                <a:cs typeface="Arial"/>
                <a:sym typeface="Arial"/>
              </a:rPr>
              <a:t>Ações de Apoio Social no enfrentamento da Covid-19,  </a:t>
            </a:r>
            <a:r>
              <a:rPr lang="pt-BR" sz="3000" b="1" dirty="0" smtClean="0">
                <a:latin typeface="Arial"/>
                <a:ea typeface="Arial"/>
                <a:cs typeface="Arial"/>
                <a:sym typeface="Arial"/>
              </a:rPr>
              <a:t>profissionais. </a:t>
            </a:r>
            <a:r>
              <a:rPr lang="pt-BR" sz="3000" b="1" dirty="0">
                <a:latin typeface="Arial"/>
                <a:ea typeface="Arial"/>
                <a:cs typeface="Arial"/>
                <a:sym typeface="Arial"/>
              </a:rPr>
              <a:t>Estado do Rio de Janeiro, 2020</a:t>
            </a:r>
            <a:endParaRPr sz="3000" b="1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6343207"/>
              </p:ext>
            </p:extLst>
          </p:nvPr>
        </p:nvGraphicFramePr>
        <p:xfrm>
          <a:off x="396838" y="1226065"/>
          <a:ext cx="11364238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Conector de seta reta 6"/>
          <p:cNvCxnSpPr/>
          <p:nvPr/>
        </p:nvCxnSpPr>
        <p:spPr>
          <a:xfrm flipH="1">
            <a:off x="6377354" y="2205934"/>
            <a:ext cx="304800" cy="6916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9437077" y="2012503"/>
            <a:ext cx="304800" cy="6916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8eeb771c37_1_213"/>
          <p:cNvSpPr txBox="1">
            <a:spLocks noGrp="1"/>
          </p:cNvSpPr>
          <p:nvPr>
            <p:ph type="title"/>
          </p:nvPr>
        </p:nvSpPr>
        <p:spPr>
          <a:xfrm>
            <a:off x="233000" y="140297"/>
            <a:ext cx="1145692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200" b="1" dirty="0">
                <a:latin typeface="Arial"/>
                <a:ea typeface="Arial"/>
                <a:cs typeface="Arial"/>
                <a:sym typeface="Arial"/>
              </a:rPr>
              <a:t>Ações de apoio Social no enfrentamento da </a:t>
            </a:r>
            <a:r>
              <a:rPr lang="pt-BR" sz="3200" b="1" dirty="0" smtClean="0">
                <a:latin typeface="Arial"/>
                <a:ea typeface="Arial"/>
                <a:cs typeface="Arial"/>
                <a:sym typeface="Arial"/>
              </a:rPr>
              <a:t>Covid-19, profissionais. Estado do Rio de Janeiro, 2020</a:t>
            </a:r>
            <a:endParaRPr sz="3200" b="1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570129"/>
              </p:ext>
            </p:extLst>
          </p:nvPr>
        </p:nvGraphicFramePr>
        <p:xfrm>
          <a:off x="324172" y="1372402"/>
          <a:ext cx="11594559" cy="4893826"/>
        </p:xfrm>
        <a:graphic>
          <a:graphicData uri="http://schemas.openxmlformats.org/drawingml/2006/table">
            <a:tbl>
              <a:tblPr firstRow="1" firstCol="1" bandRow="1">
                <a:tableStyleId>{978EAEB2-8305-4CA5-B263-059F8BBD4835}</a:tableStyleId>
              </a:tblPr>
              <a:tblGrid>
                <a:gridCol w="5588578"/>
                <a:gridCol w="1331326"/>
                <a:gridCol w="1240362"/>
                <a:gridCol w="1775001"/>
                <a:gridCol w="1659292"/>
              </a:tblGrid>
              <a:tr h="7146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b="1" dirty="0">
                          <a:effectLst/>
                        </a:rPr>
                        <a:t>Estado do Rio de Janeiro</a:t>
                      </a:r>
                      <a:endParaRPr lang="pt-BR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 smtClean="0">
                          <a:effectLst/>
                        </a:rPr>
                        <a:t>Total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 smtClean="0">
                          <a:effectLst/>
                        </a:rPr>
                        <a:t>Não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Sim, com o apoio da UBS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Sim, sem o apoio da UBS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3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N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%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%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%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18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Distribuição de cestas básicas 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202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32,7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28,2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39,1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Distribuição de itens de higiene pessoal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202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45,0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24,3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30,7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82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Apoio a idosos para compras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202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68,3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5,0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26,7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1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Apoio para cadastro único (bolsa família) 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202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42,6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46,5</a:t>
                      </a:r>
                      <a:endParaRPr lang="pt-BR" sz="2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10,9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Apoio acesso ao auxílio emergencial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202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52,0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22,3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25,7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Apoio às mulheres vítimas de violência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202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40,6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51,0</a:t>
                      </a:r>
                      <a:endParaRPr lang="pt-BR" sz="2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8,4</a:t>
                      </a:r>
                      <a:endParaRPr lang="pt-BR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2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200" dirty="0">
                          <a:effectLst/>
                        </a:rPr>
                        <a:t>Atenção psicológica aos </a:t>
                      </a:r>
                      <a:r>
                        <a:rPr lang="pt-BR" sz="2200" dirty="0" smtClean="0">
                          <a:effectLst/>
                        </a:rPr>
                        <a:t>trabalhadores de saúde</a:t>
                      </a:r>
                      <a:endParaRPr lang="pt-BR" sz="2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202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53,5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35,6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10,9</a:t>
                      </a:r>
                      <a:endParaRPr lang="pt-BR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3000" y="6258116"/>
            <a:ext cx="71561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Pesquisa Desafios da AB no enfrentamento da pandemia de Covid-19 no SUS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2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>
            <a:spLocks noGrp="1"/>
          </p:cNvSpPr>
          <p:nvPr>
            <p:ph type="title"/>
          </p:nvPr>
        </p:nvSpPr>
        <p:spPr>
          <a:xfrm>
            <a:off x="281354" y="95656"/>
            <a:ext cx="1016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b="1" dirty="0"/>
              <a:t>Questionário</a:t>
            </a:r>
            <a:br>
              <a:rPr lang="pt-BR" b="1" dirty="0"/>
            </a:br>
            <a:endParaRPr b="1" dirty="0"/>
          </a:p>
        </p:txBody>
      </p:sp>
      <p:sp>
        <p:nvSpPr>
          <p:cNvPr id="147" name="Google Shape;147;p8"/>
          <p:cNvSpPr txBox="1">
            <a:spLocks noGrp="1"/>
          </p:cNvSpPr>
          <p:nvPr>
            <p:ph type="body" idx="4294967295"/>
          </p:nvPr>
        </p:nvSpPr>
        <p:spPr>
          <a:xfrm>
            <a:off x="281354" y="731566"/>
            <a:ext cx="11575124" cy="5908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 sz="2200" dirty="0"/>
              <a:t>Construído a partir dos 4 eixos propostos para atuação da APS no enfrentamento da pandemia</a:t>
            </a:r>
          </a:p>
          <a:p>
            <a:pPr marL="685800" lvl="1" indent="-228600">
              <a:lnSpc>
                <a:spcPct val="150000"/>
              </a:lnSpc>
              <a:spcBef>
                <a:spcPts val="0"/>
              </a:spcBef>
              <a:buSzPts val="2800"/>
            </a:pPr>
            <a:r>
              <a:rPr lang="pt-BR" sz="2200" b="1" dirty="0"/>
              <a:t>Vigilância em saúde: </a:t>
            </a:r>
            <a:r>
              <a:rPr lang="pt-BR" sz="2200" dirty="0"/>
              <a:t>identificação de casos, testagem e busca ativa de contatos, apoio ao isolamento domiciliar de casos e quarentena dos contatos, notificação e ações de educação em saúde </a:t>
            </a:r>
          </a:p>
          <a:p>
            <a:pPr marL="685800" lvl="1" indent="-228600">
              <a:lnSpc>
                <a:spcPct val="150000"/>
              </a:lnSpc>
              <a:spcBef>
                <a:spcPts val="0"/>
              </a:spcBef>
              <a:buSzPts val="2800"/>
            </a:pPr>
            <a:r>
              <a:rPr lang="pt-BR" sz="2200" b="1" dirty="0"/>
              <a:t>Cuidados de usuários com Covid-19: </a:t>
            </a:r>
            <a:r>
              <a:rPr lang="pt-BR" sz="2200" dirty="0"/>
              <a:t>organização da atenção na UBS, cuidado de casos leves, telemonitoramento de casos e contatos, encaminhamento oportuno quando necessário</a:t>
            </a:r>
          </a:p>
          <a:p>
            <a:pPr marL="685800" lvl="1" indent="-228600">
              <a:lnSpc>
                <a:spcPct val="150000"/>
              </a:lnSpc>
              <a:spcBef>
                <a:spcPts val="0"/>
              </a:spcBef>
              <a:buSzPts val="2800"/>
            </a:pPr>
            <a:r>
              <a:rPr lang="pt-BR" sz="2200" b="1" dirty="0"/>
              <a:t>Continuidade dos cuidados </a:t>
            </a:r>
            <a:r>
              <a:rPr lang="pt-BR" sz="2200" dirty="0"/>
              <a:t>ofertados pela APS: readequação cuidado cotidiano com formas de contato à distância para os grupos prioritários sem interrupção no cuidado aos crônicos, pré-natal, e vacinação </a:t>
            </a:r>
          </a:p>
          <a:p>
            <a:pPr marL="685800" lvl="1" indent="-228600">
              <a:lnSpc>
                <a:spcPct val="150000"/>
              </a:lnSpc>
              <a:spcBef>
                <a:spcPts val="0"/>
              </a:spcBef>
              <a:buSzPts val="2800"/>
            </a:pPr>
            <a:r>
              <a:rPr lang="pt-BR" sz="2200" b="1" dirty="0"/>
              <a:t>Ação comunitária e apoio social: </a:t>
            </a:r>
            <a:r>
              <a:rPr lang="pt-BR" sz="2200" dirty="0"/>
              <a:t>para grupos vulneráveis e de maior risco em </a:t>
            </a:r>
            <a:r>
              <a:rPr lang="pt-BR" sz="2200" dirty="0" smtClean="0"/>
              <a:t>ação coordenada </a:t>
            </a:r>
            <a:r>
              <a:rPr lang="pt-BR" sz="2200" dirty="0"/>
              <a:t>no território com lideranças e  organizações locais</a:t>
            </a:r>
          </a:p>
          <a:p>
            <a:pPr marL="685800" lvl="1" indent="-228600">
              <a:lnSpc>
                <a:spcPct val="150000"/>
              </a:lnSpc>
              <a:spcBef>
                <a:spcPts val="0"/>
              </a:spcBef>
              <a:buSzPts val="2800"/>
            </a:pPr>
            <a:r>
              <a:rPr lang="pt-BR" sz="2200" dirty="0"/>
              <a:t>Além de questões de infraestrutura, EPI e Insumos</a:t>
            </a:r>
            <a:endParaRPr sz="2200" dirty="0"/>
          </a:p>
        </p:txBody>
      </p:sp>
      <p:sp>
        <p:nvSpPr>
          <p:cNvPr id="148" name="Google Shape;148;p8"/>
          <p:cNvSpPr/>
          <p:nvPr/>
        </p:nvSpPr>
        <p:spPr>
          <a:xfrm>
            <a:off x="8080012" y="32443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5930" r="26188"/>
          <a:stretch/>
        </p:blipFill>
        <p:spPr>
          <a:xfrm>
            <a:off x="5965646" y="1135470"/>
            <a:ext cx="5822732" cy="549007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6644" y="102699"/>
            <a:ext cx="11691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b="1" dirty="0" smtClean="0">
                <a:latin typeface="+mn-lt"/>
                <a:cs typeface="Calibri" panose="020F0502020204030204" pitchFamily="34" charset="0"/>
              </a:rPr>
              <a:t>Principais dificuldades dos profissionais do estado do Rio de Janeiro</a:t>
            </a:r>
            <a:endParaRPr lang="pt-BR" sz="32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7352" y="1661849"/>
            <a:ext cx="5360276" cy="5346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Falta ou insuficiência de EPI, insumos e testes;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Afastamento de profissionais por caso suspeito ou confirmado de Covid-19;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Estrutura da UBS inadequada para adaptação no atendimento de Covid-19;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Dificuldade em manter o acompanhamento das linhas de cuidado;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8eeb771c37_2_24"/>
          <p:cNvSpPr txBox="1">
            <a:spLocks noGrp="1"/>
          </p:cNvSpPr>
          <p:nvPr>
            <p:ph type="body" idx="4294967295"/>
          </p:nvPr>
        </p:nvSpPr>
        <p:spPr>
          <a:xfrm>
            <a:off x="-115129" y="5161750"/>
            <a:ext cx="11856600" cy="3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pt-BR" sz="4400" b="1"/>
              <a:t>Síntese</a:t>
            </a:r>
            <a:endParaRPr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7;g8eeb771c37_2_29"/>
          <p:cNvSpPr txBox="1">
            <a:spLocks/>
          </p:cNvSpPr>
          <p:nvPr/>
        </p:nvSpPr>
        <p:spPr>
          <a:xfrm>
            <a:off x="271659" y="162065"/>
            <a:ext cx="7704402" cy="91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4000" b="1" dirty="0" smtClean="0">
                <a:latin typeface="+mj-lt"/>
              </a:rPr>
              <a:t>Considerações Finais</a:t>
            </a:r>
            <a:endParaRPr lang="pt-BR" sz="4000" b="1" dirty="0">
              <a:latin typeface="+mj-lt"/>
            </a:endParaRP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271659" y="1977785"/>
            <a:ext cx="10044649" cy="4351338"/>
          </a:xfrm>
        </p:spPr>
        <p:txBody>
          <a:bodyPr>
            <a:noAutofit/>
          </a:bodyPr>
          <a:lstStyle/>
          <a:p>
            <a:pPr lvl="0" algn="just"/>
            <a:r>
              <a:rPr lang="pt-BR" sz="2200" dirty="0"/>
              <a:t>Fortalecer a</a:t>
            </a:r>
            <a:r>
              <a:rPr lang="pt-BR" sz="2200" b="1" dirty="0" smtClean="0"/>
              <a:t> </a:t>
            </a:r>
            <a:r>
              <a:rPr lang="pt-BR" sz="2200" b="1" dirty="0"/>
              <a:t>educação permanente de todos os profissionais das equipes de APS: </a:t>
            </a:r>
            <a:r>
              <a:rPr lang="pt-BR" sz="2200" dirty="0"/>
              <a:t>Somente 30,4% dos profissionais do estado do Rio e 34% dos profissionais do Brasil informaram ter recebido capacitação sobre Covid-19 e sobre uso de </a:t>
            </a:r>
            <a:r>
              <a:rPr lang="pt-BR" sz="2200" dirty="0" smtClean="0"/>
              <a:t>EPI</a:t>
            </a:r>
          </a:p>
          <a:p>
            <a:pPr indent="3556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Uso de EPI</a:t>
            </a:r>
          </a:p>
          <a:p>
            <a:pPr indent="3556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Abordagem da Covid-19</a:t>
            </a:r>
          </a:p>
          <a:p>
            <a:pPr indent="3556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Novas formas de atenção remota</a:t>
            </a:r>
          </a:p>
          <a:p>
            <a:pPr indent="3556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Ação no território</a:t>
            </a:r>
          </a:p>
          <a:p>
            <a:pPr indent="3556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Vigilância em saúde, relação APS/setores de vigilância</a:t>
            </a:r>
          </a:p>
          <a:p>
            <a:pPr lvl="0" algn="just"/>
            <a:r>
              <a:rPr lang="pt-BR" sz="2200" b="1" dirty="0" smtClean="0"/>
              <a:t>Cabe </a:t>
            </a:r>
            <a:r>
              <a:rPr lang="pt-BR" sz="2200" b="1" dirty="0"/>
              <a:t>lembrar a importância da APS na </a:t>
            </a:r>
            <a:r>
              <a:rPr lang="pt-BR" sz="2200" b="1" dirty="0" smtClean="0"/>
              <a:t>vacinação </a:t>
            </a:r>
            <a:endParaRPr lang="pt-BR" sz="2200" dirty="0"/>
          </a:p>
          <a:p>
            <a:pPr lvl="0" algn="just"/>
            <a:r>
              <a:rPr lang="pt-BR" sz="2200" b="1" dirty="0" smtClean="0"/>
              <a:t>Intensificar </a:t>
            </a:r>
            <a:r>
              <a:rPr lang="pt-BR" sz="2200" b="1" dirty="0"/>
              <a:t>a vigilância em saúde em todos os municípios: </a:t>
            </a:r>
            <a:r>
              <a:rPr lang="pt-BR" sz="2200" dirty="0" smtClean="0"/>
              <a:t>identificação </a:t>
            </a:r>
            <a:r>
              <a:rPr lang="pt-BR" sz="2200" dirty="0"/>
              <a:t>oportuna dos casos</a:t>
            </a:r>
            <a:r>
              <a:rPr lang="pt-BR" sz="2200" dirty="0" smtClean="0"/>
              <a:t>, teste RT-PCR, </a:t>
            </a:r>
            <a:r>
              <a:rPr lang="pt-BR" sz="2200" dirty="0"/>
              <a:t>busca ativa de contatos e seu </a:t>
            </a:r>
            <a:r>
              <a:rPr lang="pt-BR" sz="2200" dirty="0" smtClean="0"/>
              <a:t>isolamento </a:t>
            </a:r>
            <a:endParaRPr lang="pt-BR" sz="2200" dirty="0"/>
          </a:p>
        </p:txBody>
      </p:sp>
      <p:sp>
        <p:nvSpPr>
          <p:cNvPr id="5" name="Retângulo 4"/>
          <p:cNvSpPr/>
          <p:nvPr/>
        </p:nvSpPr>
        <p:spPr>
          <a:xfrm>
            <a:off x="271659" y="996342"/>
            <a:ext cx="100446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pt-BR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resultados apontam a necessidade de medidas urgentes no apoio, qualificação </a:t>
            </a:r>
            <a:r>
              <a:rPr lang="pt-BR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valorização das equipes da saúde da família: </a:t>
            </a:r>
            <a:endParaRPr lang="pt-BR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0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271659" y="995699"/>
            <a:ext cx="10021203" cy="4351338"/>
          </a:xfrm>
        </p:spPr>
        <p:txBody>
          <a:bodyPr>
            <a:noAutofit/>
          </a:bodyPr>
          <a:lstStyle/>
          <a:p>
            <a:pPr algn="just"/>
            <a:r>
              <a:rPr lang="pt-BR" sz="2200" b="1" dirty="0"/>
              <a:t>A</a:t>
            </a:r>
            <a:r>
              <a:rPr lang="pt-BR" sz="2200" b="1" dirty="0" smtClean="0"/>
              <a:t>mpliar </a:t>
            </a:r>
            <a:r>
              <a:rPr lang="pt-BR" sz="2200" b="1" dirty="0"/>
              <a:t>o acesso ao teste RT-PCR: </a:t>
            </a:r>
            <a:r>
              <a:rPr lang="pt-BR" sz="2200" dirty="0"/>
              <a:t>Mais da metade dos profissionais do estado do Rio de Janeiro, 60,3% e do Brasil, 55%, relataram que não há acesso da UBS ao </a:t>
            </a:r>
            <a:r>
              <a:rPr lang="pt-BR" sz="2200" dirty="0" smtClean="0"/>
              <a:t>teste</a:t>
            </a:r>
            <a:endParaRPr lang="pt-BR" sz="2200" dirty="0"/>
          </a:p>
          <a:p>
            <a:pPr algn="just"/>
            <a:r>
              <a:rPr lang="pt-BR" sz="2200" b="1" dirty="0"/>
              <a:t>A</a:t>
            </a:r>
            <a:r>
              <a:rPr lang="pt-BR" sz="2200" b="1" dirty="0" smtClean="0"/>
              <a:t>mpliar </a:t>
            </a:r>
            <a:r>
              <a:rPr lang="pt-BR" sz="2200" b="1" dirty="0"/>
              <a:t>a disponibilidade de celulares e acesso à internet de profissionais e usuários para viabilizar as novas formas de comunicação à </a:t>
            </a:r>
            <a:r>
              <a:rPr lang="pt-BR" sz="2200" b="1" dirty="0" smtClean="0"/>
              <a:t>distância</a:t>
            </a:r>
            <a:endParaRPr lang="pt-BR" sz="2200" b="1" dirty="0"/>
          </a:p>
          <a:p>
            <a:pPr algn="just"/>
            <a:r>
              <a:rPr lang="pt-BR" sz="2200" b="1" dirty="0" smtClean="0"/>
              <a:t>Equipar </a:t>
            </a:r>
            <a:r>
              <a:rPr lang="pt-BR" sz="2200" b="1" dirty="0"/>
              <a:t>as UBS com: </a:t>
            </a:r>
            <a:r>
              <a:rPr lang="pt-BR" sz="2200" b="1" dirty="0" err="1"/>
              <a:t>Oxímetro</a:t>
            </a:r>
            <a:r>
              <a:rPr lang="pt-BR" sz="2200" b="1" dirty="0"/>
              <a:t>, Termômetro infravermelho, Acesso a RT-PCR e EPIs suficientes sempre </a:t>
            </a:r>
            <a:r>
              <a:rPr lang="pt-BR" sz="2200" b="1" dirty="0" smtClean="0"/>
              <a:t>disponíveis</a:t>
            </a:r>
          </a:p>
          <a:p>
            <a:pPr algn="just"/>
            <a:r>
              <a:rPr lang="pt-BR" sz="2200" b="1" dirty="0" smtClean="0"/>
              <a:t>Garantia da continuidade do cuidado nas </a:t>
            </a:r>
            <a:r>
              <a:rPr lang="pt-BR" sz="2200" b="1" dirty="0"/>
              <a:t>atividades de rotina </a:t>
            </a:r>
            <a:r>
              <a:rPr lang="pt-BR" sz="2200" b="1" dirty="0" smtClean="0"/>
              <a:t>da UBS e </a:t>
            </a:r>
            <a:r>
              <a:rPr lang="pt-BR" sz="2200" b="1" dirty="0"/>
              <a:t>acompanhamento de grupos </a:t>
            </a:r>
            <a:r>
              <a:rPr lang="pt-BR" sz="2200" b="1" dirty="0" smtClean="0"/>
              <a:t>prioritários, com proteção necessária aos profissionais e com segurança para os usuários</a:t>
            </a:r>
            <a:endParaRPr lang="pt-BR" sz="2200" dirty="0"/>
          </a:p>
          <a:p>
            <a:pPr algn="just"/>
            <a:r>
              <a:rPr lang="pt-BR" sz="2200" b="1" dirty="0" smtClean="0"/>
              <a:t>Valorizar </a:t>
            </a:r>
            <a:r>
              <a:rPr lang="pt-BR" sz="2200" b="1" dirty="0"/>
              <a:t>e qualificar o trabalho dos ACS: </a:t>
            </a:r>
            <a:r>
              <a:rPr lang="pt-BR" sz="2200" dirty="0"/>
              <a:t>na vigilância comunitária, no apoio </a:t>
            </a:r>
            <a:r>
              <a:rPr lang="pt-BR" sz="2200" dirty="0" smtClean="0"/>
              <a:t>social</a:t>
            </a:r>
            <a:r>
              <a:rPr lang="pt-BR" sz="2200" dirty="0"/>
              <a:t> </a:t>
            </a:r>
            <a:r>
              <a:rPr lang="pt-BR" sz="2200" dirty="0" smtClean="0"/>
              <a:t>e ação comunitária, </a:t>
            </a:r>
            <a:r>
              <a:rPr lang="pt-BR" sz="2200" dirty="0"/>
              <a:t>na continuidade do cuidado, com capacitação </a:t>
            </a:r>
            <a:r>
              <a:rPr lang="pt-BR" sz="2200" dirty="0" smtClean="0"/>
              <a:t>específica</a:t>
            </a:r>
            <a:endParaRPr lang="pt-BR" sz="2200" b="1" dirty="0" smtClean="0"/>
          </a:p>
          <a:p>
            <a:pPr lvl="0" algn="just"/>
            <a:r>
              <a:rPr lang="pt-BR" sz="2200" b="1" dirty="0" smtClean="0"/>
              <a:t>No </a:t>
            </a:r>
            <a:r>
              <a:rPr lang="pt-BR" sz="2200" b="1" dirty="0"/>
              <a:t>estado do Rio de Janeiro (38,1</a:t>
            </a:r>
            <a:r>
              <a:rPr lang="pt-BR" sz="2200" b="1" dirty="0" smtClean="0"/>
              <a:t>%) e no </a:t>
            </a:r>
            <a:r>
              <a:rPr lang="pt-BR" sz="2200" b="1" dirty="0"/>
              <a:t>Brasil (48%), preocupa a elevada proporção de profissionais que informa que os ACS estão trabalhando na recepção de sintomáticos respiratórios na UBS. </a:t>
            </a:r>
            <a:r>
              <a:rPr lang="pt-BR" sz="2200" dirty="0"/>
              <a:t>Somente para 12,2% dos profissionais do estado do </a:t>
            </a:r>
            <a:r>
              <a:rPr lang="pt-BR" sz="2200" dirty="0" smtClean="0"/>
              <a:t>RJ, </a:t>
            </a:r>
            <a:r>
              <a:rPr lang="pt-BR" sz="2200" dirty="0"/>
              <a:t>os ACS estão prioritariamente atuando no </a:t>
            </a:r>
            <a:r>
              <a:rPr lang="pt-BR" sz="2200" dirty="0" smtClean="0"/>
              <a:t>território;</a:t>
            </a:r>
            <a:endParaRPr lang="pt-BR" sz="2200" dirty="0"/>
          </a:p>
        </p:txBody>
      </p:sp>
      <p:sp>
        <p:nvSpPr>
          <p:cNvPr id="5" name="Google Shape;477;g8eeb771c37_2_29"/>
          <p:cNvSpPr txBox="1">
            <a:spLocks/>
          </p:cNvSpPr>
          <p:nvPr/>
        </p:nvSpPr>
        <p:spPr>
          <a:xfrm>
            <a:off x="271659" y="141640"/>
            <a:ext cx="7704402" cy="91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4000" b="1" dirty="0" smtClean="0">
                <a:latin typeface="+mj-lt"/>
              </a:rPr>
              <a:t>Considerações Finais</a:t>
            </a:r>
            <a:endParaRPr lang="pt-BR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8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77;g8eeb771c37_2_29"/>
          <p:cNvSpPr txBox="1">
            <a:spLocks/>
          </p:cNvSpPr>
          <p:nvPr/>
        </p:nvSpPr>
        <p:spPr>
          <a:xfrm>
            <a:off x="271659" y="141640"/>
            <a:ext cx="7704402" cy="91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4000" b="1" dirty="0" smtClean="0">
                <a:latin typeface="+mj-lt"/>
              </a:rPr>
              <a:t>Considerações Finais</a:t>
            </a:r>
            <a:endParaRPr lang="pt-BR" sz="4000" b="1" dirty="0">
              <a:latin typeface="+mj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8496" y="1152962"/>
            <a:ext cx="10165080" cy="5500085"/>
          </a:xfrm>
        </p:spPr>
        <p:txBody>
          <a:bodyPr>
            <a:normAutofit fontScale="92500" lnSpcReduction="10000"/>
          </a:bodyPr>
          <a:lstStyle/>
          <a:p>
            <a:pPr marL="11430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dirty="0"/>
              <a:t>	</a:t>
            </a:r>
            <a:r>
              <a:rPr lang="pt-BR" sz="2400" dirty="0" smtClean="0"/>
              <a:t>Os </a:t>
            </a:r>
            <a:r>
              <a:rPr lang="pt-BR" sz="2400" dirty="0"/>
              <a:t>resultados mostram a potência da APS para o enfrentamento da epidemia dado o tamanho da rede de equipes de saúde da família e da diversidade de agentes que a compõem para exercer suas funções de vigilância em saúde e cuidado integral e universal. </a:t>
            </a:r>
            <a:endParaRPr lang="pt-BR" sz="2400" dirty="0" smtClean="0"/>
          </a:p>
          <a:p>
            <a:pPr marL="11430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dirty="0"/>
              <a:t>	</a:t>
            </a:r>
            <a:r>
              <a:rPr lang="pt-BR" sz="2400" dirty="0" smtClean="0"/>
              <a:t>A </a:t>
            </a:r>
            <a:r>
              <a:rPr lang="pt-BR" sz="2400" dirty="0"/>
              <a:t>APS no SUS está se reinventando</a:t>
            </a:r>
            <a:r>
              <a:rPr lang="pt-BR" sz="2400" dirty="0" smtClean="0"/>
              <a:t>, </a:t>
            </a:r>
            <a:r>
              <a:rPr lang="pt-BR" sz="2400" dirty="0"/>
              <a:t>fazendo vigilância, descobrindo novas formas de cuidado à distância por telefone, por WhatsApp, por visitas </a:t>
            </a:r>
            <a:r>
              <a:rPr lang="pt-BR" sz="2400" dirty="0" err="1"/>
              <a:t>peridomiciliares</a:t>
            </a:r>
            <a:r>
              <a:rPr lang="pt-BR" sz="2400" dirty="0"/>
              <a:t> dos ACS, mas </a:t>
            </a:r>
            <a:r>
              <a:rPr lang="pt-BR" sz="2400" dirty="0" smtClean="0"/>
              <a:t>sem dúvida, com os recursos adequados contribuiria de forma muito mais decisiva no enfrentamento da pandemia de Covid-19 no Brasil. </a:t>
            </a:r>
          </a:p>
          <a:p>
            <a:pPr marL="11430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dirty="0"/>
              <a:t>	</a:t>
            </a:r>
            <a:r>
              <a:rPr lang="pt-BR" sz="2400" dirty="0" smtClean="0"/>
              <a:t>A </a:t>
            </a:r>
            <a:r>
              <a:rPr lang="pt-BR" sz="2400" dirty="0"/>
              <a:t>presença de instituições e políticas públicas consolidadas nos diferentes níveis de governo, não suprime a falta da </a:t>
            </a:r>
            <a:r>
              <a:rPr lang="pt-BR" sz="2400" dirty="0" smtClean="0"/>
              <a:t>coordenação federal </a:t>
            </a:r>
            <a:r>
              <a:rPr lang="pt-BR" sz="2400" dirty="0"/>
              <a:t>para sustentar a ação pública. </a:t>
            </a:r>
          </a:p>
        </p:txBody>
      </p:sp>
    </p:spTree>
    <p:extLst>
      <p:ext uri="{BB962C8B-B14F-4D97-AF65-F5344CB8AC3E}">
        <p14:creationId xmlns:p14="http://schemas.microsoft.com/office/powerpoint/2010/main" val="2176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xmlns="" id="{7C414379-2E00-483A-BE3A-429E6886E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484" b="9484"/>
          <a:stretch/>
        </p:blipFill>
        <p:spPr>
          <a:xfrm>
            <a:off x="1144026" y="643467"/>
            <a:ext cx="9903947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27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7"/>
          <p:cNvSpPr txBox="1">
            <a:spLocks noGrp="1"/>
          </p:cNvSpPr>
          <p:nvPr>
            <p:ph type="title"/>
          </p:nvPr>
        </p:nvSpPr>
        <p:spPr>
          <a:xfrm>
            <a:off x="272796" y="-126700"/>
            <a:ext cx="101650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b="1" dirty="0" err="1"/>
              <a:t>Enfim</a:t>
            </a:r>
            <a:r>
              <a:rPr lang="en-US" sz="4000" b="1" dirty="0"/>
              <a:t>…</a:t>
            </a:r>
            <a:endParaRPr sz="4000" b="1" dirty="0"/>
          </a:p>
        </p:txBody>
      </p:sp>
      <p:sp>
        <p:nvSpPr>
          <p:cNvPr id="501" name="Google Shape;501;p17"/>
          <p:cNvSpPr txBox="1">
            <a:spLocks noGrp="1"/>
          </p:cNvSpPr>
          <p:nvPr>
            <p:ph type="body" idx="1"/>
          </p:nvPr>
        </p:nvSpPr>
        <p:spPr>
          <a:xfrm>
            <a:off x="93841" y="987170"/>
            <a:ext cx="10165080" cy="4965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Nosso esforço como pesquisadores e trabalhadores do SUS  é o de contribuir no enfrentamento da pandemia neste específico “espaço-tempo político, social e cultural”.</a:t>
            </a:r>
            <a:endParaRPr sz="24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Fazendo parte do processo de luta por um Sistema Único de Saúde público, universal e de qualidade, equânime, fortalecendo laços de solidariedade na construção de uma sociedade democrática e igualitária. 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Relatório completo: </a:t>
            </a:r>
            <a:r>
              <a:rPr lang="pt-BR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hlinkClick r:id="rId3"/>
              </a:rPr>
              <a:t>https://redeaps.org.br/</a:t>
            </a:r>
            <a:r>
              <a:rPr lang="pt-BR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Convido a todos acessar nosso site  e cadastrar na nossa rede de pesquisa em APS da </a:t>
            </a:r>
            <a:r>
              <a:rPr lang="pt-BR" sz="2400" dirty="0" err="1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Abrasco</a:t>
            </a:r>
            <a:r>
              <a:rPr lang="pt-BR" sz="24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  <a:r>
              <a:rPr lang="de-DE" sz="24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hlinkClick r:id="rId3"/>
              </a:rPr>
              <a:t>https</a:t>
            </a:r>
            <a:r>
              <a:rPr lang="de-DE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hlinkClick r:id="rId3"/>
              </a:rPr>
              <a:t>://redeaps.org.br/</a:t>
            </a:r>
            <a:endParaRPr lang="de-DE" sz="24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1430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>
            <a:spLocks noGrp="1"/>
          </p:cNvSpPr>
          <p:nvPr>
            <p:ph type="title"/>
          </p:nvPr>
        </p:nvSpPr>
        <p:spPr>
          <a:xfrm>
            <a:off x="158496" y="264541"/>
            <a:ext cx="101650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b="1" i="1"/>
              <a:t>Web-survey</a:t>
            </a:r>
            <a:endParaRPr b="1" i="1"/>
          </a:p>
        </p:txBody>
      </p:sp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158500" y="1825625"/>
            <a:ext cx="10023000" cy="4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just">
              <a:lnSpc>
                <a:spcPct val="140000"/>
              </a:lnSpc>
              <a:spcBef>
                <a:spcPts val="0"/>
              </a:spcBef>
              <a:buSzPts val="2800"/>
            </a:pPr>
            <a:r>
              <a:rPr lang="pt-BR" dirty="0"/>
              <a:t>Requisitos internos na realização do </a:t>
            </a:r>
            <a:r>
              <a:rPr lang="pt-BR" dirty="0" err="1"/>
              <a:t>survey</a:t>
            </a:r>
            <a:r>
              <a:rPr lang="pt-BR" dirty="0"/>
              <a:t> seguiram o modelo proposto no </a:t>
            </a:r>
            <a:r>
              <a:rPr lang="pt-BR" dirty="0" err="1"/>
              <a:t>Checklist</a:t>
            </a:r>
            <a:r>
              <a:rPr lang="pt-BR" dirty="0"/>
              <a:t> for </a:t>
            </a:r>
            <a:r>
              <a:rPr lang="pt-BR" dirty="0" err="1"/>
              <a:t>Reporting</a:t>
            </a:r>
            <a:r>
              <a:rPr lang="pt-BR" dirty="0"/>
              <a:t> </a:t>
            </a:r>
            <a:r>
              <a:rPr lang="pt-BR" dirty="0" err="1"/>
              <a:t>Results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Internet E-</a:t>
            </a:r>
            <a:r>
              <a:rPr lang="pt-BR" dirty="0" err="1"/>
              <a:t>Surveys</a:t>
            </a:r>
            <a:r>
              <a:rPr lang="pt-BR" dirty="0"/>
              <a:t> (CHERRIES</a:t>
            </a:r>
            <a:r>
              <a:rPr lang="pt-BR" dirty="0" smtClean="0"/>
              <a:t>). </a:t>
            </a:r>
            <a:r>
              <a:rPr lang="pt-BR" dirty="0" smtClean="0">
                <a:solidFill>
                  <a:schemeClr val="tx1"/>
                </a:solidFill>
              </a:rPr>
              <a:t>Disponível em: </a:t>
            </a:r>
            <a:r>
              <a:rPr lang="pt-BR" dirty="0">
                <a:solidFill>
                  <a:schemeClr val="tx1"/>
                </a:solidFill>
              </a:rPr>
              <a:t>https://www.ncbi.nlm.nih.gov/pmc/articles/PMC1550605/</a:t>
            </a:r>
            <a:endParaRPr dirty="0">
              <a:solidFill>
                <a:schemeClr val="tx1"/>
              </a:solidFill>
            </a:endParaRPr>
          </a:p>
          <a:p>
            <a:pPr marL="228600" lvl="0" indent="-508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dirty="0"/>
              <a:t>Com exceção do bloqueio de IP, que foi uma opção da equipe de pesquisadores. </a:t>
            </a:r>
            <a:endParaRPr dirty="0"/>
          </a:p>
          <a:p>
            <a:pPr marL="228600" lvl="0" indent="-508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1872325" y="-1203"/>
            <a:ext cx="1016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t-BR" sz="3600" b="1" dirty="0"/>
              <a:t/>
            </a:r>
            <a:br>
              <a:rPr lang="pt-BR" sz="3600" b="1" dirty="0"/>
            </a:br>
            <a:r>
              <a:rPr lang="pt-BR" sz="3600" b="1" dirty="0"/>
              <a:t>Acesso aos possíveis respondentes</a:t>
            </a:r>
            <a:br>
              <a:rPr lang="pt-BR" sz="3600" b="1" dirty="0"/>
            </a:br>
            <a:endParaRPr sz="3600" b="1" dirty="0"/>
          </a:p>
        </p:txBody>
      </p:sp>
      <p:sp>
        <p:nvSpPr>
          <p:cNvPr id="160" name="Google Shape;160;p11"/>
          <p:cNvSpPr/>
          <p:nvPr/>
        </p:nvSpPr>
        <p:spPr>
          <a:xfrm>
            <a:off x="1872325" y="1283300"/>
            <a:ext cx="9820800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Envio de e-mails para as mais de 5500 secretarias municipais de saúde brasileiras.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Divulgação da pesquisa e seu </a:t>
            </a:r>
            <a:r>
              <a:rPr lang="pt-BR" sz="28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lang="pt-B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 </a:t>
            </a:r>
            <a:r>
              <a:rPr lang="pt-BR" sz="28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pt-B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redes sociais de Associações Científicas ligadas à Saúde Pública e a APS; Associações de profissionais; Universidades; Organizações multilaterais (OPAS); além do importante apoio do  CONASS e do CONASEMS. 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9;p16">
            <a:extLst>
              <a:ext uri="{FF2B5EF4-FFF2-40B4-BE49-F238E27FC236}">
                <a16:creationId xmlns="" xmlns:a16="http://schemas.microsoft.com/office/drawing/2014/main" id="{5F70B7C7-8D53-44C2-A1CC-E2B6DBF27A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9801" y="561998"/>
            <a:ext cx="6868387" cy="492125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8eeb771c37_1_18"/>
          <p:cNvSpPr txBox="1">
            <a:spLocks noGrp="1"/>
          </p:cNvSpPr>
          <p:nvPr>
            <p:ph type="title"/>
          </p:nvPr>
        </p:nvSpPr>
        <p:spPr>
          <a:xfrm>
            <a:off x="353683" y="266901"/>
            <a:ext cx="1155095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b="1" dirty="0" smtClean="0"/>
              <a:t>Participantes - Brasil</a:t>
            </a: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2.566</a:t>
            </a:r>
            <a:endParaRPr b="1" dirty="0"/>
          </a:p>
        </p:txBody>
      </p:sp>
      <p:sp>
        <p:nvSpPr>
          <p:cNvPr id="187" name="Google Shape;187;g8eeb771c37_1_18"/>
          <p:cNvSpPr txBox="1">
            <a:spLocks noGrp="1"/>
          </p:cNvSpPr>
          <p:nvPr>
            <p:ph type="body" idx="4294967295"/>
          </p:nvPr>
        </p:nvSpPr>
        <p:spPr>
          <a:xfrm>
            <a:off x="7805130" y="715899"/>
            <a:ext cx="32379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400" dirty="0"/>
          </a:p>
          <a:p>
            <a:pPr marL="22860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400" dirty="0"/>
          </a:p>
          <a:p>
            <a:pPr marL="2286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pt-BR" sz="3400" b="1" dirty="0"/>
          </a:p>
          <a:p>
            <a:pPr marL="2286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pt-BR" sz="3400" b="1" dirty="0"/>
          </a:p>
          <a:p>
            <a:pPr marL="2286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pt-BR" sz="3400" b="1" dirty="0"/>
          </a:p>
          <a:p>
            <a:pPr marL="2286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pt-BR" sz="3400" b="1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497593"/>
              </p:ext>
            </p:extLst>
          </p:nvPr>
        </p:nvGraphicFramePr>
        <p:xfrm>
          <a:off x="610989" y="1273425"/>
          <a:ext cx="4081506" cy="4209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C1607B34-4199-4571-9169-08A05465DD54}"/>
              </a:ext>
            </a:extLst>
          </p:cNvPr>
          <p:cNvSpPr txBox="1"/>
          <p:nvPr/>
        </p:nvSpPr>
        <p:spPr>
          <a:xfrm>
            <a:off x="500331" y="5673150"/>
            <a:ext cx="11317857" cy="1087477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Respostas de todos os estados e do DF</a:t>
            </a:r>
          </a:p>
          <a:p>
            <a:pPr marL="2857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1000 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municípios mais o Distrito Federal</a:t>
            </a:r>
          </a:p>
          <a:p>
            <a:pPr marL="2857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endParaRPr lang="pt-B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% do total dos municípios brasileiros</a:t>
            </a:r>
          </a:p>
          <a:p>
            <a:pPr marL="2857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Agregando 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cerca de 58% da população brasileira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:\Users\User\Downloads\RJ (3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15459" r="18172" b="20654"/>
          <a:stretch/>
        </p:blipFill>
        <p:spPr bwMode="auto">
          <a:xfrm>
            <a:off x="4999936" y="213063"/>
            <a:ext cx="7188090" cy="4398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4" name="Google Shape;184;g8eeb771c37_1_18"/>
          <p:cNvSpPr txBox="1">
            <a:spLocks noGrp="1"/>
          </p:cNvSpPr>
          <p:nvPr>
            <p:ph type="title"/>
          </p:nvPr>
        </p:nvSpPr>
        <p:spPr>
          <a:xfrm>
            <a:off x="97640" y="152899"/>
            <a:ext cx="1155095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b="1" dirty="0" smtClean="0"/>
              <a:t>Participantes do estado do Rio de Janeiro</a:t>
            </a:r>
            <a:r>
              <a:rPr lang="pt-BR" b="1" dirty="0"/>
              <a:t/>
            </a:r>
            <a:br>
              <a:rPr lang="pt-BR" b="1" dirty="0"/>
            </a:br>
            <a:endParaRPr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68165" t="71915"/>
          <a:stretch/>
        </p:blipFill>
        <p:spPr>
          <a:xfrm>
            <a:off x="9287099" y="4071495"/>
            <a:ext cx="2900052" cy="1881395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404966"/>
              </p:ext>
            </p:extLst>
          </p:nvPr>
        </p:nvGraphicFramePr>
        <p:xfrm>
          <a:off x="78590" y="817775"/>
          <a:ext cx="4889064" cy="593430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378851"/>
                <a:gridCol w="2369984"/>
                <a:gridCol w="518841"/>
                <a:gridCol w="621388"/>
              </a:tblGrid>
              <a:tr h="466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Região de Saúde</a:t>
                      </a:r>
                      <a:endParaRPr lang="pt-BR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Municípios</a:t>
                      </a:r>
                      <a:endParaRPr lang="pt-BR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pt-BR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 anchor="ctr"/>
                </a:tc>
              </a:tr>
              <a:tr h="4660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Baixada Litorânea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Araruama, Cabo Frio, São Pedro da Aldeia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</a:tr>
              <a:tr h="4660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Baía de Ilha Grande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Angra dos Reis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</a:tr>
              <a:tr h="932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Centro Sul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Areal, Comendador Levy </a:t>
                      </a:r>
                      <a:r>
                        <a:rPr lang="pt-BR" sz="15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Gasparian</a:t>
                      </a: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Mendes, Paraíba do Sul, Sapucaia, Três Rios, Vassouras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3,7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</a:tr>
              <a:tr h="4696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Médio Paraíba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Itatiaia, Piraí, Rio Claro, Valença, Volta Redonda 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</a:tr>
              <a:tr h="7044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Metropolitana I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Belford Roxo, Duque de Caxias, Nilópolis, Rio de Janeiro, São João de Meriti  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195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72,2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</a:tr>
              <a:tr h="4675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Metropolitana II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Itaboraí, Maricá, Niterói, Rio Bonito, São Gonçalo 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7,8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</a:tr>
              <a:tr h="284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Noroeste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Varre-Sai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</a:tr>
              <a:tr h="699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Norte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Conceição de Macabu, Macaé, </a:t>
                      </a:r>
                      <a:r>
                        <a:rPr lang="pt-BR" sz="15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Quissamã</a:t>
                      </a: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São Fidélis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4,8</a:t>
                      </a:r>
                      <a:endParaRPr lang="pt-B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</a:tr>
              <a:tr h="699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Serrana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Cantagalo, Guapimirim, Nova Friburgo, Petrópolis, Teresópolis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</a:tr>
              <a:tr h="279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pt-B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municípios</a:t>
                      </a:r>
                      <a:endParaRPr lang="pt-B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  <a:endParaRPr lang="pt-B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pt-B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351" marR="66351" marT="0" marB="0"/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795319" y="4624405"/>
            <a:ext cx="3101546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 gestores</a:t>
            </a:r>
          </a:p>
          <a:p>
            <a:pPr marL="177800" indent="-177800"/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237 profissionais:       </a:t>
            </a:r>
          </a:p>
          <a:p>
            <a:pPr marL="177800" indent="-177800"/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169 município RJ </a:t>
            </a:r>
          </a:p>
          <a:p>
            <a:pPr marL="177800">
              <a:tabLst>
                <a:tab pos="177800" algn="l"/>
              </a:tabLst>
            </a:pP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68 </a:t>
            </a: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utros municípios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967654" y="6435239"/>
            <a:ext cx="6099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8 respondentes não identificaram seu município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0694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309" t="161" r="78728" b="35381"/>
          <a:stretch/>
        </p:blipFill>
        <p:spPr>
          <a:xfrm>
            <a:off x="7840717" y="1002026"/>
            <a:ext cx="2315452" cy="4804743"/>
          </a:xfrm>
          <a:prstGeom prst="rect">
            <a:avLst/>
          </a:prstGeom>
        </p:spPr>
      </p:pic>
      <p:sp>
        <p:nvSpPr>
          <p:cNvPr id="210" name="Google Shape;210;g8eeb771c37_1_82"/>
          <p:cNvSpPr txBox="1">
            <a:spLocks noGrp="1"/>
          </p:cNvSpPr>
          <p:nvPr>
            <p:ph type="title"/>
          </p:nvPr>
        </p:nvSpPr>
        <p:spPr>
          <a:xfrm>
            <a:off x="94124" y="-44992"/>
            <a:ext cx="1202430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000" b="1" dirty="0"/>
              <a:t>Distribuição dos profissionais por categoria profissional</a:t>
            </a:r>
            <a:endParaRPr sz="4000" b="1" dirty="0"/>
          </a:p>
        </p:txBody>
      </p:sp>
      <p:sp>
        <p:nvSpPr>
          <p:cNvPr id="213" name="Google Shape;213;g8eeb771c37_1_82"/>
          <p:cNvSpPr txBox="1"/>
          <p:nvPr/>
        </p:nvSpPr>
        <p:spPr>
          <a:xfrm>
            <a:off x="892154" y="1209290"/>
            <a:ext cx="7691713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dirty="0" smtClean="0">
                <a:latin typeface="Calibri"/>
                <a:ea typeface="Calibri"/>
                <a:cs typeface="Calibri"/>
                <a:sym typeface="Calibri"/>
              </a:rPr>
              <a:t>74</a:t>
            </a:r>
            <a:r>
              <a:rPr lang="pt-BR" sz="27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Enfermeiro/a (</a:t>
            </a:r>
            <a:r>
              <a:rPr lang="pt-BR" sz="27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31,2%)</a:t>
            </a:r>
            <a:endParaRPr sz="2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dirty="0" smtClean="0">
                <a:latin typeface="Calibri"/>
                <a:ea typeface="Calibri"/>
                <a:cs typeface="Calibri"/>
                <a:sym typeface="Calibri"/>
              </a:rPr>
              <a:t>65</a:t>
            </a:r>
            <a:r>
              <a:rPr lang="pt-BR" sz="27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Médico/a (</a:t>
            </a:r>
            <a:r>
              <a:rPr lang="pt-BR" sz="27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27,4%)</a:t>
            </a:r>
            <a:endParaRPr sz="2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dirty="0" smtClean="0">
                <a:latin typeface="Calibri"/>
                <a:ea typeface="Calibri"/>
                <a:cs typeface="Calibri"/>
                <a:sym typeface="Calibri"/>
              </a:rPr>
              <a:t>33</a:t>
            </a:r>
            <a:r>
              <a:rPr lang="pt-BR" sz="27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Demais profissionais de nível superior (</a:t>
            </a:r>
            <a:r>
              <a:rPr lang="pt-BR" sz="27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14,0%)</a:t>
            </a:r>
            <a:endParaRPr sz="2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SzPts val="2700"/>
            </a:pPr>
            <a:r>
              <a:rPr lang="pt-BR" sz="2700" dirty="0" smtClean="0"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lang="pt-BR" sz="2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700" dirty="0" smtClean="0">
                <a:latin typeface="Calibri"/>
                <a:ea typeface="Calibri"/>
                <a:cs typeface="Calibri"/>
                <a:sym typeface="Calibri"/>
              </a:rPr>
              <a:t>Agentes Comunitários </a:t>
            </a:r>
            <a:r>
              <a:rPr lang="pt-BR" sz="2700" dirty="0"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2700" dirty="0" smtClean="0">
                <a:latin typeface="Calibri"/>
                <a:ea typeface="Calibri"/>
                <a:cs typeface="Calibri"/>
                <a:sym typeface="Calibri"/>
              </a:rPr>
              <a:t>Saúde (13,1</a:t>
            </a:r>
            <a:r>
              <a:rPr lang="pt-BR" sz="2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%)</a:t>
            </a:r>
            <a:endParaRPr sz="2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 Cirurgiã/o dentista (10,1%)</a:t>
            </a:r>
            <a:endParaRPr sz="2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dirty="0" smtClean="0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pt-BR" sz="27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Profissionais de nível técnico e/ou auxiliar </a:t>
            </a:r>
            <a:r>
              <a:rPr lang="pt-BR" sz="27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(4,2%)</a:t>
            </a:r>
            <a:endParaRPr sz="2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37251" y="1489453"/>
            <a:ext cx="433638" cy="350710"/>
          </a:xfrm>
          <a:prstGeom prst="rect">
            <a:avLst/>
          </a:prstGeom>
          <a:solidFill>
            <a:srgbClr val="41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437251" y="2106590"/>
            <a:ext cx="433638" cy="350710"/>
          </a:xfrm>
          <a:prstGeom prst="rect">
            <a:avLst/>
          </a:prstGeom>
          <a:solidFill>
            <a:srgbClr val="4A9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422374" y="2730285"/>
            <a:ext cx="433638" cy="350710"/>
          </a:xfrm>
          <a:prstGeom prst="rect">
            <a:avLst/>
          </a:prstGeom>
          <a:solidFill>
            <a:srgbClr val="F5A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437251" y="3343307"/>
            <a:ext cx="433638" cy="350710"/>
          </a:xfrm>
          <a:prstGeom prst="rect">
            <a:avLst/>
          </a:prstGeom>
          <a:solidFill>
            <a:srgbClr val="A80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430944" y="3956369"/>
            <a:ext cx="433638" cy="350710"/>
          </a:xfrm>
          <a:prstGeom prst="rect">
            <a:avLst/>
          </a:prstGeom>
          <a:solidFill>
            <a:srgbClr val="DFC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435870" y="4569351"/>
            <a:ext cx="433638" cy="35071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Google Shape;213;g8eeb771c37_1_82"/>
          <p:cNvSpPr txBox="1"/>
          <p:nvPr/>
        </p:nvSpPr>
        <p:spPr>
          <a:xfrm>
            <a:off x="343024" y="5053645"/>
            <a:ext cx="8240843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dirty="0" smtClean="0">
                <a:latin typeface="Calibri"/>
                <a:ea typeface="Calibri"/>
                <a:cs typeface="Calibri"/>
                <a:sym typeface="Calibri"/>
              </a:rPr>
              <a:t>TOTAL: 237 profissionais respondentes no estado do RJ</a:t>
            </a:r>
            <a:endParaRPr sz="27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/>
          <a:srcRect l="30589" t="161" r="52225" b="35381"/>
          <a:stretch/>
        </p:blipFill>
        <p:spPr>
          <a:xfrm>
            <a:off x="10156169" y="993037"/>
            <a:ext cx="1898188" cy="4804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6343</TotalTime>
  <Words>2761</Words>
  <Application>Microsoft Office PowerPoint</Application>
  <PresentationFormat>Personalizar</PresentationFormat>
  <Paragraphs>444</Paragraphs>
  <Slides>46</Slides>
  <Notes>44</Notes>
  <HiddenSlides>8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47" baseType="lpstr">
      <vt:lpstr>Tema do Office</vt:lpstr>
      <vt:lpstr>Apresentação do PowerPoint</vt:lpstr>
      <vt:lpstr>Apresentação do PowerPoint</vt:lpstr>
      <vt:lpstr>Apresentação do PowerPoint</vt:lpstr>
      <vt:lpstr>Questionário </vt:lpstr>
      <vt:lpstr>Web-survey</vt:lpstr>
      <vt:lpstr> Acesso aos possíveis respondentes </vt:lpstr>
      <vt:lpstr>Participantes - Brasil 2.566</vt:lpstr>
      <vt:lpstr>Participantes do estado do Rio de Janeiro </vt:lpstr>
      <vt:lpstr>Distribuição dos profissionais por categoria profissional</vt:lpstr>
      <vt:lpstr>Quem respondeu?</vt:lpstr>
      <vt:lpstr>Resultados</vt:lpstr>
      <vt:lpstr>Disponibilidade de Internet na UBS, profissionais</vt:lpstr>
      <vt:lpstr>Apresentação do PowerPoint</vt:lpstr>
      <vt:lpstr>EPIs sempre disponíveis, profissionais de saúde </vt:lpstr>
      <vt:lpstr>Apresentação do PowerPoint</vt:lpstr>
      <vt:lpstr>Disponibilidade de insumos para atenção clínica ao usuário com Covid-19, profissionais, estado do RJ, 2020</vt:lpstr>
      <vt:lpstr>EIXO: Vigilância em saúde</vt:lpstr>
      <vt:lpstr>Ações  de vigilância desenvolvidas pelos profissionais da UBS para controle da Covid-19</vt:lpstr>
      <vt:lpstr>Vigilância - ações desenvolvidas pelos profissionais da UBS, Estado do RJ</vt:lpstr>
      <vt:lpstr>EIXO: Cuidado de usuários com Covid-19</vt:lpstr>
      <vt:lpstr>Organização da UBS para atenção dos usuários com Covid-19</vt:lpstr>
      <vt:lpstr>Atenção à Covid-19: Acompanhamento dos casos</vt:lpstr>
      <vt:lpstr>Atenção à Covid-19: Frequência no acompanhamento dos casos</vt:lpstr>
      <vt:lpstr>Atenção à Covid-19: Acompanhamento dos casos</vt:lpstr>
      <vt:lpstr>Apresentação do PowerPoint</vt:lpstr>
      <vt:lpstr>Apresentação do PowerPoint</vt:lpstr>
      <vt:lpstr>Encaminhamento casos moderados ou graves, estado do Rio de Janeiro</vt:lpstr>
      <vt:lpstr>EIXO: Continuidade do cuidado</vt:lpstr>
      <vt:lpstr>Continuidade do Cuidado</vt:lpstr>
      <vt:lpstr>Apresentação do PowerPoint</vt:lpstr>
      <vt:lpstr>Apresentação do PowerPoint</vt:lpstr>
      <vt:lpstr>Apresentação do PowerPoint</vt:lpstr>
      <vt:lpstr>Novas atividades do ACS</vt:lpstr>
      <vt:lpstr>Apresentação do PowerPoint</vt:lpstr>
      <vt:lpstr>EIXO: Ação comunitária e apoio Social</vt:lpstr>
      <vt:lpstr>Ações de Apoio Social no enfrentamento da Covid-19</vt:lpstr>
      <vt:lpstr>Ações de Apoio Social no enfrentamento da Covid-19</vt:lpstr>
      <vt:lpstr>Ações de Apoio Social no enfrentamento da Covid-19,  profissionais. Estado do Rio de Janeiro, 2020</vt:lpstr>
      <vt:lpstr>Ações de apoio Social no enfrentamento da Covid-19, profissionais. Estado do Rio de Janeiro, 2020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Enfim…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Inaiara</cp:lastModifiedBy>
  <cp:revision>148</cp:revision>
  <dcterms:created xsi:type="dcterms:W3CDTF">2020-07-24T11:57:32Z</dcterms:created>
  <dcterms:modified xsi:type="dcterms:W3CDTF">2020-11-30T13:09:58Z</dcterms:modified>
</cp:coreProperties>
</file>