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56" r:id="rId2"/>
    <p:sldId id="257" r:id="rId3"/>
    <p:sldId id="618" r:id="rId4"/>
    <p:sldId id="622" r:id="rId5"/>
    <p:sldId id="617" r:id="rId6"/>
    <p:sldId id="266" r:id="rId7"/>
    <p:sldId id="265" r:id="rId8"/>
    <p:sldId id="333" r:id="rId9"/>
    <p:sldId id="612" r:id="rId10"/>
    <p:sldId id="620" r:id="rId11"/>
    <p:sldId id="615" r:id="rId12"/>
    <p:sldId id="621" r:id="rId13"/>
    <p:sldId id="619"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4C06A4-8220-4517-91C8-3E19E1035174}" v="17" dt="2021-09-16T14:40:38.1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85637" autoAdjust="0"/>
  </p:normalViewPr>
  <p:slideViewPr>
    <p:cSldViewPr snapToGrid="0">
      <p:cViewPr varScale="1">
        <p:scale>
          <a:sx n="80" d="100"/>
          <a:sy n="80" d="100"/>
        </p:scale>
        <p:origin x="12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E2A71F-ABAC-45D4-9860-90987563D46B}" type="datetimeFigureOut">
              <a:rPr lang="es-ES" smtClean="0"/>
              <a:t>30/9/21</a:t>
            </a:fld>
            <a:endParaRPr lang="es-ES"/>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C474FF-F0A5-4E68-862C-CFAF570A3378}" type="slidenum">
              <a:rPr lang="es-ES" smtClean="0"/>
              <a:t>‹nº›</a:t>
            </a:fld>
            <a:endParaRPr lang="es-ES"/>
          </a:p>
        </p:txBody>
      </p:sp>
    </p:spTree>
    <p:extLst>
      <p:ext uri="{BB962C8B-B14F-4D97-AF65-F5344CB8AC3E}">
        <p14:creationId xmlns:p14="http://schemas.microsoft.com/office/powerpoint/2010/main" val="1435140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590/1981-7746-sol0031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isaps.saude.gov.br/painelsaps/situacao-gera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redalyc.org/articulo.oa?id=5996710800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de-DE" b="0" i="0" dirty="0">
                <a:solidFill>
                  <a:srgbClr val="000000"/>
                </a:solidFill>
                <a:effectLst/>
                <a:latin typeface="Arial" panose="020B0604020202020204" pitchFamily="34" charset="0"/>
              </a:rPr>
              <a:t>Giovanella, Ligia, Vega, Román, </a:t>
            </a:r>
            <a:r>
              <a:rPr lang="de-DE" b="0" i="0" dirty="0" err="1">
                <a:solidFill>
                  <a:srgbClr val="000000"/>
                </a:solidFill>
                <a:effectLst/>
                <a:latin typeface="Arial" panose="020B0604020202020204" pitchFamily="34" charset="0"/>
              </a:rPr>
              <a:t>Tejerina</a:t>
            </a:r>
            <a:r>
              <a:rPr lang="de-DE" b="0" i="0" dirty="0">
                <a:solidFill>
                  <a:srgbClr val="000000"/>
                </a:solidFill>
                <a:effectLst/>
                <a:latin typeface="Arial" panose="020B0604020202020204" pitchFamily="34" charset="0"/>
              </a:rPr>
              <a:t>-Silva, </a:t>
            </a:r>
            <a:r>
              <a:rPr lang="de-DE" b="0" i="0" dirty="0" err="1">
                <a:solidFill>
                  <a:srgbClr val="000000"/>
                </a:solidFill>
                <a:effectLst/>
                <a:latin typeface="Arial" panose="020B0604020202020204" pitchFamily="34" charset="0"/>
              </a:rPr>
              <a:t>Herland</a:t>
            </a:r>
            <a:r>
              <a:rPr lang="de-DE" b="0" i="0" dirty="0">
                <a:solidFill>
                  <a:srgbClr val="000000"/>
                </a:solidFill>
                <a:effectLst/>
                <a:latin typeface="Arial" panose="020B0604020202020204" pitchFamily="34" charset="0"/>
              </a:rPr>
              <a:t>, Acosta-Ramirez, </a:t>
            </a:r>
            <a:r>
              <a:rPr lang="de-DE" b="0" i="0" dirty="0" err="1">
                <a:solidFill>
                  <a:srgbClr val="000000"/>
                </a:solidFill>
                <a:effectLst/>
                <a:latin typeface="Arial" panose="020B0604020202020204" pitchFamily="34" charset="0"/>
              </a:rPr>
              <a:t>Naydú</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Parada</a:t>
            </a:r>
            <a:r>
              <a:rPr lang="de-DE" b="0" i="0" dirty="0">
                <a:solidFill>
                  <a:srgbClr val="000000"/>
                </a:solidFill>
                <a:effectLst/>
                <a:latin typeface="Arial" panose="020B0604020202020204" pitchFamily="34" charset="0"/>
              </a:rPr>
              <a:t>-Lezcano, Mario, Ríos, Gilberto, </a:t>
            </a:r>
            <a:r>
              <a:rPr lang="de-DE" b="0" i="0" dirty="0" err="1">
                <a:solidFill>
                  <a:srgbClr val="000000"/>
                </a:solidFill>
                <a:effectLst/>
                <a:latin typeface="Arial" panose="020B0604020202020204" pitchFamily="34" charset="0"/>
              </a:rPr>
              <a:t>Iturrieta</a:t>
            </a:r>
            <a:r>
              <a:rPr lang="de-DE" b="0" i="0" dirty="0">
                <a:solidFill>
                  <a:srgbClr val="000000"/>
                </a:solidFill>
                <a:effectLst/>
                <a:latin typeface="Arial" panose="020B0604020202020204" pitchFamily="34" charset="0"/>
              </a:rPr>
              <a:t>, Daisy, Almeida, Patty Fidelis de, &amp; </a:t>
            </a:r>
            <a:r>
              <a:rPr lang="de-DE" b="0" i="0" dirty="0" err="1">
                <a:solidFill>
                  <a:srgbClr val="000000"/>
                </a:solidFill>
                <a:effectLst/>
                <a:latin typeface="Arial" panose="020B0604020202020204" pitchFamily="34" charset="0"/>
              </a:rPr>
              <a:t>Feo</a:t>
            </a:r>
            <a:r>
              <a:rPr lang="de-DE" b="0" i="0" dirty="0">
                <a:solidFill>
                  <a:srgbClr val="000000"/>
                </a:solidFill>
                <a:effectLst/>
                <a:latin typeface="Arial" panose="020B0604020202020204" pitchFamily="34" charset="0"/>
              </a:rPr>
              <a:t>, Oscar. (2021). ¿Es la </a:t>
            </a:r>
            <a:r>
              <a:rPr lang="de-DE" b="0" i="0" dirty="0" err="1">
                <a:solidFill>
                  <a:srgbClr val="000000"/>
                </a:solidFill>
                <a:effectLst/>
                <a:latin typeface="Arial" panose="020B0604020202020204" pitchFamily="34" charset="0"/>
              </a:rPr>
              <a:t>atención</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primaria</a:t>
            </a:r>
            <a:r>
              <a:rPr lang="de-DE" b="0" i="0" dirty="0">
                <a:solidFill>
                  <a:srgbClr val="000000"/>
                </a:solidFill>
                <a:effectLst/>
                <a:latin typeface="Arial" panose="020B0604020202020204" pitchFamily="34" charset="0"/>
              </a:rPr>
              <a:t> de </a:t>
            </a:r>
            <a:r>
              <a:rPr lang="de-DE" b="0" i="0" dirty="0" err="1">
                <a:solidFill>
                  <a:srgbClr val="000000"/>
                </a:solidFill>
                <a:effectLst/>
                <a:latin typeface="Arial" panose="020B0604020202020204" pitchFamily="34" charset="0"/>
              </a:rPr>
              <a:t>salud</a:t>
            </a:r>
            <a:r>
              <a:rPr lang="de-DE" b="0" i="0" dirty="0">
                <a:solidFill>
                  <a:srgbClr val="000000"/>
                </a:solidFill>
                <a:effectLst/>
                <a:latin typeface="Arial" panose="020B0604020202020204" pitchFamily="34" charset="0"/>
              </a:rPr>
              <a:t> integral </a:t>
            </a:r>
            <a:r>
              <a:rPr lang="de-DE" b="0" i="0" dirty="0" err="1">
                <a:solidFill>
                  <a:srgbClr val="000000"/>
                </a:solidFill>
                <a:effectLst/>
                <a:latin typeface="Arial" panose="020B0604020202020204" pitchFamily="34" charset="0"/>
              </a:rPr>
              <a:t>parte</a:t>
            </a:r>
            <a:r>
              <a:rPr lang="de-DE" b="0" i="0" dirty="0">
                <a:solidFill>
                  <a:srgbClr val="000000"/>
                </a:solidFill>
                <a:effectLst/>
                <a:latin typeface="Arial" panose="020B0604020202020204" pitchFamily="34" charset="0"/>
              </a:rPr>
              <a:t> de la </a:t>
            </a:r>
            <a:r>
              <a:rPr lang="de-DE" b="0" i="0" dirty="0" err="1">
                <a:solidFill>
                  <a:srgbClr val="000000"/>
                </a:solidFill>
                <a:effectLst/>
                <a:latin typeface="Arial" panose="020B0604020202020204" pitchFamily="34" charset="0"/>
              </a:rPr>
              <a:t>respuesta</a:t>
            </a:r>
            <a:r>
              <a:rPr lang="de-DE" b="0" i="0" dirty="0">
                <a:solidFill>
                  <a:srgbClr val="000000"/>
                </a:solidFill>
                <a:effectLst/>
                <a:latin typeface="Arial" panose="020B0604020202020204" pitchFamily="34" charset="0"/>
              </a:rPr>
              <a:t> a la </a:t>
            </a:r>
            <a:r>
              <a:rPr lang="de-DE" b="0" i="0" dirty="0" err="1">
                <a:solidFill>
                  <a:srgbClr val="000000"/>
                </a:solidFill>
                <a:effectLst/>
                <a:latin typeface="Arial" panose="020B0604020202020204" pitchFamily="34" charset="0"/>
              </a:rPr>
              <a:t>pandemia</a:t>
            </a:r>
            <a:r>
              <a:rPr lang="de-DE" b="0" i="0" dirty="0">
                <a:solidFill>
                  <a:srgbClr val="000000"/>
                </a:solidFill>
                <a:effectLst/>
                <a:latin typeface="Arial" panose="020B0604020202020204" pitchFamily="34" charset="0"/>
              </a:rPr>
              <a:t> de Covid-19 en </a:t>
            </a:r>
            <a:r>
              <a:rPr lang="de-DE" b="0" i="0" dirty="0" err="1">
                <a:solidFill>
                  <a:srgbClr val="000000"/>
                </a:solidFill>
                <a:effectLst/>
                <a:latin typeface="Arial" panose="020B0604020202020204" pitchFamily="34" charset="0"/>
              </a:rPr>
              <a:t>Latinoamérica</a:t>
            </a:r>
            <a:r>
              <a:rPr lang="de-DE" b="0" i="0" dirty="0">
                <a:solidFill>
                  <a:srgbClr val="000000"/>
                </a:solidFill>
                <a:effectLst/>
                <a:latin typeface="Arial" panose="020B0604020202020204" pitchFamily="34" charset="0"/>
              </a:rPr>
              <a:t>?. </a:t>
            </a:r>
            <a:r>
              <a:rPr lang="de-DE" b="0" i="1" dirty="0" err="1">
                <a:solidFill>
                  <a:srgbClr val="000000"/>
                </a:solidFill>
                <a:effectLst/>
                <a:latin typeface="Arial" panose="020B0604020202020204" pitchFamily="34" charset="0"/>
              </a:rPr>
              <a:t>Trabalho</a:t>
            </a:r>
            <a:r>
              <a:rPr lang="de-DE" b="0" i="1" dirty="0">
                <a:solidFill>
                  <a:srgbClr val="000000"/>
                </a:solidFill>
                <a:effectLst/>
                <a:latin typeface="Arial" panose="020B0604020202020204" pitchFamily="34" charset="0"/>
              </a:rPr>
              <a:t>, </a:t>
            </a:r>
            <a:r>
              <a:rPr lang="de-DE" b="0" i="1" dirty="0" err="1">
                <a:solidFill>
                  <a:srgbClr val="000000"/>
                </a:solidFill>
                <a:effectLst/>
                <a:latin typeface="Arial" panose="020B0604020202020204" pitchFamily="34" charset="0"/>
              </a:rPr>
              <a:t>Educação</a:t>
            </a:r>
            <a:r>
              <a:rPr lang="de-DE" b="0" i="1" dirty="0">
                <a:solidFill>
                  <a:srgbClr val="000000"/>
                </a:solidFill>
                <a:effectLst/>
                <a:latin typeface="Arial" panose="020B0604020202020204" pitchFamily="34" charset="0"/>
              </a:rPr>
              <a:t> e </a:t>
            </a:r>
            <a:r>
              <a:rPr lang="de-DE" b="0" i="1" dirty="0" err="1">
                <a:solidFill>
                  <a:srgbClr val="000000"/>
                </a:solidFill>
                <a:effectLst/>
                <a:latin typeface="Arial" panose="020B0604020202020204" pitchFamily="34" charset="0"/>
              </a:rPr>
              <a:t>Saúde</a:t>
            </a:r>
            <a:r>
              <a:rPr lang="de-DE" b="0" i="0" dirty="0">
                <a:solidFill>
                  <a:srgbClr val="000000"/>
                </a:solidFill>
                <a:effectLst/>
                <a:latin typeface="Arial" panose="020B0604020202020204" pitchFamily="34" charset="0"/>
              </a:rPr>
              <a:t>, </a:t>
            </a:r>
            <a:r>
              <a:rPr lang="de-DE" b="0" i="1" dirty="0">
                <a:solidFill>
                  <a:srgbClr val="000000"/>
                </a:solidFill>
                <a:effectLst/>
                <a:latin typeface="Arial" panose="020B0604020202020204" pitchFamily="34" charset="0"/>
              </a:rPr>
              <a:t>19</a:t>
            </a:r>
            <a:r>
              <a:rPr lang="de-DE" b="0" i="0" dirty="0">
                <a:solidFill>
                  <a:srgbClr val="000000"/>
                </a:solidFill>
                <a:effectLst/>
                <a:latin typeface="Arial" panose="020B0604020202020204" pitchFamily="34" charset="0"/>
              </a:rPr>
              <a:t>, e00310142. </a:t>
            </a:r>
            <a:r>
              <a:rPr lang="de-DE" b="0" i="0" dirty="0" err="1">
                <a:solidFill>
                  <a:srgbClr val="000000"/>
                </a:solidFill>
                <a:effectLst/>
                <a:latin typeface="Arial" panose="020B0604020202020204" pitchFamily="34" charset="0"/>
              </a:rPr>
              <a:t>Epub</a:t>
            </a:r>
            <a:r>
              <a:rPr lang="de-DE" b="0" i="0" dirty="0">
                <a:solidFill>
                  <a:srgbClr val="000000"/>
                </a:solidFill>
                <a:effectLst/>
                <a:latin typeface="Arial" panose="020B0604020202020204" pitchFamily="34" charset="0"/>
              </a:rPr>
              <a:t> </a:t>
            </a:r>
            <a:r>
              <a:rPr lang="de-DE" b="0" i="0" dirty="0" err="1">
                <a:solidFill>
                  <a:srgbClr val="000000"/>
                </a:solidFill>
                <a:effectLst/>
                <a:latin typeface="Arial" panose="020B0604020202020204" pitchFamily="34" charset="0"/>
              </a:rPr>
              <a:t>October</a:t>
            </a:r>
            <a:r>
              <a:rPr lang="de-DE" b="0" i="0" dirty="0">
                <a:solidFill>
                  <a:srgbClr val="000000"/>
                </a:solidFill>
                <a:effectLst/>
                <a:latin typeface="Arial" panose="020B0604020202020204" pitchFamily="34" charset="0"/>
              </a:rPr>
              <a:t> 19, 2020.</a:t>
            </a:r>
            <a:r>
              <a:rPr lang="de-DE" b="0" i="0" u="none" strike="noStrike" dirty="0">
                <a:solidFill>
                  <a:srgbClr val="555555"/>
                </a:solidFill>
                <a:effectLst/>
                <a:latin typeface="Arial" panose="020B0604020202020204" pitchFamily="34" charset="0"/>
                <a:hlinkClick r:id="rId3"/>
              </a:rPr>
              <a:t>https://doi.org/10.1590/1981-7746-sol00310</a:t>
            </a:r>
            <a:endParaRPr lang="de-DE" b="0" i="0" u="none" strike="noStrike" dirty="0">
              <a:solidFill>
                <a:srgbClr val="555555"/>
              </a:solidFill>
              <a:effectLst/>
              <a:latin typeface="Arial" panose="020B0604020202020204" pitchFamily="34" charset="0"/>
            </a:endParaRPr>
          </a:p>
          <a:p>
            <a:r>
              <a:rPr lang="de-DE" b="0" i="0" u="none" strike="noStrike" dirty="0">
                <a:solidFill>
                  <a:srgbClr val="555555"/>
                </a:solidFill>
                <a:effectLst/>
                <a:latin typeface="Arial" panose="020B0604020202020204" pitchFamily="34" charset="0"/>
              </a:rPr>
              <a:t>Disponible en:</a:t>
            </a:r>
          </a:p>
          <a:p>
            <a:r>
              <a:rPr lang="es-ES" b="0" i="0" u="none" strike="noStrike" dirty="0">
                <a:solidFill>
                  <a:srgbClr val="555555"/>
                </a:solidFill>
                <a:effectLst/>
                <a:latin typeface="Arial" panose="020B0604020202020204" pitchFamily="34" charset="0"/>
              </a:rPr>
              <a:t>https://www.scielo.br/scielo.php?script=sci_arttext&amp;pid=S1981-77462021000100402</a:t>
            </a:r>
            <a:r>
              <a:rPr lang="de-DE" b="0" i="0" u="none" strike="noStrike" dirty="0">
                <a:solidFill>
                  <a:srgbClr val="555555"/>
                </a:solidFill>
                <a:effectLst/>
                <a:latin typeface="Arial" panose="020B0604020202020204" pitchFamily="34" charset="0"/>
              </a:rPr>
              <a:t> </a:t>
            </a:r>
          </a:p>
          <a:p>
            <a:endParaRPr lang="de-DE" b="0" i="0" u="none" strike="noStrike" dirty="0">
              <a:solidFill>
                <a:srgbClr val="555555"/>
              </a:solidFill>
              <a:effectLst/>
              <a:latin typeface="Arial" panose="020B0604020202020204" pitchFamily="34" charset="0"/>
            </a:endParaRPr>
          </a:p>
          <a:p>
            <a:r>
              <a:rPr lang="es-ES" b="0" i="0" u="none" strike="noStrike" dirty="0">
                <a:solidFill>
                  <a:srgbClr val="555555"/>
                </a:solidFill>
                <a:effectLst/>
                <a:latin typeface="Arial" panose="020B0604020202020204" pitchFamily="34" charset="0"/>
              </a:rPr>
              <a:t>http://www.rets.epsjv.fiocruz.br/biblioteca/atencion-primaria-de-salud-en-suramerica-0</a:t>
            </a:r>
          </a:p>
          <a:p>
            <a:endParaRPr lang="de-DE" b="0" i="0" u="none" strike="noStrike" dirty="0">
              <a:solidFill>
                <a:srgbClr val="555555"/>
              </a:solidFill>
              <a:effectLst/>
              <a:latin typeface="Arial" panose="020B0604020202020204" pitchFamily="34" charset="0"/>
            </a:endParaRPr>
          </a:p>
          <a:p>
            <a:r>
              <a:rPr lang="de-DE" b="0" i="0" u="none" strike="noStrike" dirty="0">
                <a:solidFill>
                  <a:srgbClr val="555555"/>
                </a:solidFill>
                <a:effectLst/>
                <a:latin typeface="Arial" panose="020B0604020202020204" pitchFamily="34" charset="0"/>
              </a:rPr>
              <a:t> </a:t>
            </a:r>
            <a:endParaRPr lang="es-ES" b="0" i="0" u="none" strike="noStrike" dirty="0">
              <a:solidFill>
                <a:srgbClr val="555555"/>
              </a:solidFill>
              <a:effectLst/>
              <a:latin typeface="Arial" panose="020B0604020202020204" pitchFamily="34" charset="0"/>
            </a:endParaRPr>
          </a:p>
          <a:p>
            <a:endParaRPr lang="es-ES" dirty="0"/>
          </a:p>
        </p:txBody>
      </p:sp>
      <p:sp>
        <p:nvSpPr>
          <p:cNvPr id="4" name="Espaço Reservado para Número de Slide 3"/>
          <p:cNvSpPr>
            <a:spLocks noGrp="1"/>
          </p:cNvSpPr>
          <p:nvPr>
            <p:ph type="sldNum" sz="quarter" idx="5"/>
          </p:nvPr>
        </p:nvSpPr>
        <p:spPr/>
        <p:txBody>
          <a:bodyPr/>
          <a:lstStyle/>
          <a:p>
            <a:fld id="{BFC474FF-F0A5-4E68-862C-CFAF570A3378}" type="slidenum">
              <a:rPr lang="es-ES" smtClean="0"/>
              <a:t>1</a:t>
            </a:fld>
            <a:endParaRPr lang="es-ES"/>
          </a:p>
        </p:txBody>
      </p:sp>
    </p:spTree>
    <p:extLst>
      <p:ext uri="{BB962C8B-B14F-4D97-AF65-F5344CB8AC3E}">
        <p14:creationId xmlns:p14="http://schemas.microsoft.com/office/powerpoint/2010/main" val="1785537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dirty="0"/>
              <a:t>*Proporção de gestantes com pelo menos 6 (seis) consultas pré-natal realizadas, sendo a primeira até a 20ª semana de gestação</a:t>
            </a:r>
          </a:p>
          <a:p>
            <a:r>
              <a:rPr lang="pt-BR" sz="1800" dirty="0">
                <a:effectLst/>
                <a:latin typeface="Calibri" panose="020F0502020204030204" pitchFamily="34" charset="0"/>
                <a:ea typeface="Calibri" panose="020F0502020204030204" pitchFamily="34" charset="0"/>
                <a:cs typeface="Times New Roman" panose="02020603050405020304" pitchFamily="18" charset="0"/>
              </a:rPr>
              <a:t>Proporção de crianças menores de um ano que receberam a  terceira dose da vacina inativada de poliomielite  e de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pentavalente</a:t>
            </a:r>
            <a:r>
              <a:rPr lang="pt-BR" sz="1800" dirty="0">
                <a:effectLst/>
                <a:latin typeface="Calibri" panose="020F0502020204030204" pitchFamily="34" charset="0"/>
                <a:ea typeface="Calibri" panose="020F0502020204030204" pitchFamily="34" charset="0"/>
                <a:cs typeface="Times New Roman" panose="02020603050405020304" pitchFamily="18" charset="0"/>
              </a:rPr>
              <a:t> (difteria, tétano, coqueluche, hepatite B e a bactéria </a:t>
            </a:r>
            <a:r>
              <a:rPr lang="pt-BR" sz="1800" dirty="0" err="1">
                <a:effectLst/>
                <a:latin typeface="Calibri" panose="020F0502020204030204" pitchFamily="34" charset="0"/>
                <a:ea typeface="Calibri" panose="020F0502020204030204" pitchFamily="34" charset="0"/>
                <a:cs typeface="Times New Roman" panose="02020603050405020304" pitchFamily="18" charset="0"/>
              </a:rPr>
              <a:t>Haemophilus</a:t>
            </a:r>
            <a:r>
              <a:rPr lang="pt-BR" sz="1800" dirty="0">
                <a:effectLst/>
                <a:latin typeface="Calibri" panose="020F0502020204030204" pitchFamily="34" charset="0"/>
                <a:ea typeface="Calibri" panose="020F0502020204030204" pitchFamily="34" charset="0"/>
                <a:cs typeface="Times New Roman" panose="02020603050405020304" pitchFamily="18" charset="0"/>
              </a:rPr>
              <a:t> influenza tipo B) </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dirty="0"/>
              <a:t>Fonte: </a:t>
            </a:r>
            <a:r>
              <a:rPr lang="pt-BR" sz="1200" dirty="0"/>
              <a:t>Painéis de Indicadores APS, site e-Gestor </a:t>
            </a:r>
            <a:r>
              <a:rPr lang="pt-BR" sz="1200" dirty="0" err="1"/>
              <a:t>AB</a:t>
            </a:r>
            <a:r>
              <a:rPr lang="pt-BR" sz="1200" dirty="0"/>
              <a:t>, </a:t>
            </a:r>
            <a:r>
              <a:rPr lang="pt-BR" sz="1200" dirty="0" err="1"/>
              <a:t>CGIAP</a:t>
            </a:r>
            <a:r>
              <a:rPr lang="pt-BR" sz="1200" dirty="0"/>
              <a:t>/</a:t>
            </a:r>
            <a:r>
              <a:rPr lang="pt-BR" sz="1200" dirty="0" err="1"/>
              <a:t>DESF</a:t>
            </a:r>
            <a:r>
              <a:rPr lang="pt-BR" sz="1200" dirty="0"/>
              <a:t>/</a:t>
            </a:r>
            <a:r>
              <a:rPr lang="pt-BR" sz="1200" dirty="0" err="1"/>
              <a:t>SAPS</a:t>
            </a:r>
            <a:r>
              <a:rPr lang="pt-BR" sz="1200" dirty="0"/>
              <a:t>/MS. Disponível em: &lt;</a:t>
            </a:r>
            <a:r>
              <a:rPr lang="pt-BR" sz="1200" dirty="0">
                <a:hlinkClick r:id="rId3"/>
              </a:rPr>
              <a:t>https://sisaps.saude.gov.br/</a:t>
            </a:r>
            <a:r>
              <a:rPr lang="pt-BR" sz="1200" dirty="0" err="1">
                <a:hlinkClick r:id="rId3"/>
              </a:rPr>
              <a:t>painelsaps</a:t>
            </a:r>
            <a:r>
              <a:rPr lang="pt-BR" sz="1200" dirty="0">
                <a:hlinkClick r:id="rId3"/>
              </a:rPr>
              <a:t>/</a:t>
            </a:r>
            <a:r>
              <a:rPr lang="pt-BR" sz="1200" dirty="0" err="1">
                <a:hlinkClick r:id="rId3"/>
              </a:rPr>
              <a:t>situacao</a:t>
            </a:r>
            <a:r>
              <a:rPr lang="pt-BR" sz="1200" dirty="0">
                <a:hlinkClick r:id="rId3"/>
              </a:rPr>
              <a:t>-geral</a:t>
            </a:r>
            <a:r>
              <a:rPr lang="pt-BR" sz="1200" dirty="0"/>
              <a:t>&gt;. Acesso em: 09 </a:t>
            </a:r>
            <a:r>
              <a:rPr lang="pt-BR" sz="1200" dirty="0" err="1"/>
              <a:t>ago</a:t>
            </a:r>
            <a:r>
              <a:rPr lang="pt-BR" sz="1200" dirty="0"/>
              <a:t> 2021.</a:t>
            </a:r>
            <a:r>
              <a:rPr lang="pt-BR" sz="1200" b="1" dirty="0"/>
              <a:t> </a:t>
            </a:r>
            <a:endParaRPr lang="pt-BR" sz="1200" dirty="0"/>
          </a:p>
          <a:p>
            <a:endParaRPr lang="es-ES"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474FF-F0A5-4E68-862C-CFAF570A337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76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474FF-F0A5-4E68-862C-CFAF570A337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2768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474FF-F0A5-4E68-862C-CFAF570A337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31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spcAft>
                <a:spcPts val="600"/>
              </a:spcAft>
            </a:pPr>
            <a:r>
              <a:rPr lang="pt-BR"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Ventura, </a:t>
            </a:r>
            <a:r>
              <a:rPr lang="pt-BR" sz="18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Deisy</a:t>
            </a:r>
            <a:r>
              <a:rPr lang="pt-BR"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de Freitas Lima; Bueno, Flávia </a:t>
            </a:r>
            <a:r>
              <a:rPr lang="pt-BR" sz="18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Thedim</a:t>
            </a:r>
            <a:r>
              <a:rPr lang="pt-BR"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Costa. </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De líder a paria de la salud global: Brasil como laboratorio del “neoliberalismo epidemiológico” ante la </a:t>
            </a:r>
            <a:r>
              <a:rPr lang="es-ES" sz="18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Covid-19</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Foro internacional, vol. LXI, núm. 2, 2021, pp. 427-467. </a:t>
            </a:r>
            <a:r>
              <a:rPr lang="es-ES" sz="18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DOI</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10.24201/</a:t>
            </a:r>
            <a:r>
              <a:rPr lang="es-ES" sz="1800" dirty="0" err="1">
                <a:solidFill>
                  <a:srgbClr val="000000"/>
                </a:solidFill>
                <a:effectLst/>
                <a:latin typeface="Calibri" panose="020F0502020204030204" pitchFamily="34" charset="0"/>
                <a:ea typeface="Arial" panose="020B0604020202020204" pitchFamily="34" charset="0"/>
                <a:cs typeface="Calibri" panose="020F0502020204030204" pitchFamily="34" charset="0"/>
              </a:rPr>
              <a:t>fi.v61i2.2835</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Disponible en: </a:t>
            </a:r>
            <a:r>
              <a:rPr lang="es-ES" sz="1800" u="none" strike="noStrike" dirty="0">
                <a:solidFill>
                  <a:srgbClr val="0000FF"/>
                </a:solidFill>
                <a:effectLst/>
                <a:latin typeface="Calibri" panose="020F0502020204030204" pitchFamily="34" charset="0"/>
                <a:ea typeface="Arial" panose="020B0604020202020204" pitchFamily="34" charset="0"/>
                <a:cs typeface="Calibri" panose="020F0502020204030204" pitchFamily="34" charset="0"/>
                <a:hlinkClick r:id="rId3"/>
              </a:rPr>
              <a:t>http://www.redalyc.org/articulo.oa?id=59967108006</a:t>
            </a:r>
            <a:r>
              <a:rPr lang="es-E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acceso en 11.07.2021.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t-BR" dirty="0"/>
          </a:p>
        </p:txBody>
      </p:sp>
      <p:sp>
        <p:nvSpPr>
          <p:cNvPr id="4" name="Espaço Reservado para Número de Slide 3"/>
          <p:cNvSpPr>
            <a:spLocks noGrp="1"/>
          </p:cNvSpPr>
          <p:nvPr>
            <p:ph type="sldNum" sz="quarter" idx="5"/>
          </p:nvPr>
        </p:nvSpPr>
        <p:spPr/>
        <p:txBody>
          <a:bodyPr/>
          <a:lstStyle/>
          <a:p>
            <a:fld id="{BFC474FF-F0A5-4E68-862C-CFAF570A3378}" type="slidenum">
              <a:rPr lang="es-ES" smtClean="0"/>
              <a:t>2</a:t>
            </a:fld>
            <a:endParaRPr lang="es-ES"/>
          </a:p>
        </p:txBody>
      </p:sp>
    </p:spTree>
    <p:extLst>
      <p:ext uri="{BB962C8B-B14F-4D97-AF65-F5344CB8AC3E}">
        <p14:creationId xmlns:p14="http://schemas.microsoft.com/office/powerpoint/2010/main" val="277340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pt-BR" sz="1800" b="1" i="0" u="none" strike="noStrike" baseline="0" dirty="0">
                <a:solidFill>
                  <a:srgbClr val="FFFFFF"/>
                </a:solidFill>
                <a:latin typeface="Arial-BoldMT"/>
              </a:rPr>
              <a:t>A desigualdade mata: na cidade de </a:t>
            </a:r>
            <a:r>
              <a:rPr lang="pt-BR" sz="1800" b="1" i="0" u="none" strike="noStrike" baseline="0" dirty="0" err="1">
                <a:solidFill>
                  <a:srgbClr val="FFFFFF"/>
                </a:solidFill>
                <a:latin typeface="Arial-BoldMT"/>
              </a:rPr>
              <a:t>Sao</a:t>
            </a:r>
            <a:r>
              <a:rPr lang="pt-BR" sz="1800" b="1" i="0" u="none" strike="noStrike" baseline="0" dirty="0">
                <a:solidFill>
                  <a:srgbClr val="FFFFFF"/>
                </a:solidFill>
                <a:latin typeface="Arial-BoldMT"/>
              </a:rPr>
              <a:t> Paulo o Coeficiente de Mortalidade por Covid-19 para população com</a:t>
            </a:r>
          </a:p>
          <a:p>
            <a:pPr algn="l"/>
            <a:r>
              <a:rPr lang="pt-BR" sz="1800" b="1" i="0" u="none" strike="noStrike" baseline="0" dirty="0">
                <a:solidFill>
                  <a:srgbClr val="FFFFFF"/>
                </a:solidFill>
                <a:latin typeface="Arial-BoldMT"/>
              </a:rPr>
              <a:t>menos de 60 anos (período de </a:t>
            </a:r>
            <a:r>
              <a:rPr lang="pt-BR" sz="1800" b="1" i="0" u="none" strike="noStrike" baseline="0" dirty="0" err="1">
                <a:solidFill>
                  <a:srgbClr val="FFFFFF"/>
                </a:solidFill>
                <a:latin typeface="Arial-BoldMT"/>
              </a:rPr>
              <a:t>de</a:t>
            </a:r>
            <a:r>
              <a:rPr lang="pt-BR" sz="1800" b="1" i="0" u="none" strike="noStrike" baseline="0" dirty="0">
                <a:solidFill>
                  <a:srgbClr val="FFFFFF"/>
                </a:solidFill>
                <a:latin typeface="Arial-BoldMT"/>
              </a:rPr>
              <a:t> janeiro a julho de 2021) nos bairros de menor renda pode ser até 8 vezes maior do que no bairro de maior Renda Média Familiar Mensal</a:t>
            </a:r>
          </a:p>
          <a:p>
            <a:pPr algn="l"/>
            <a:endParaRPr lang="pt-BR" sz="1800" b="1" i="0" u="none" strike="noStrike" baseline="0" dirty="0">
              <a:solidFill>
                <a:srgbClr val="FFFFFF"/>
              </a:solidFill>
              <a:latin typeface="Arial-BoldMT"/>
            </a:endParaRPr>
          </a:p>
          <a:p>
            <a:pPr algn="l"/>
            <a:r>
              <a:rPr lang="pt-BR" dirty="0"/>
              <a:t>https://www.nossasaopaulo.org.br/wp-content/uploads/2021/09/Mapa-da-Desigualdade-Especial-Covid-2021.pdf</a:t>
            </a:r>
            <a:r>
              <a:rPr lang="pt-BR" sz="1800" b="1" i="0" u="none" strike="noStrike" baseline="0" dirty="0">
                <a:solidFill>
                  <a:srgbClr val="FFFFFF"/>
                </a:solidFill>
                <a:latin typeface="Arial-BoldMT"/>
              </a:rPr>
              <a:t> </a:t>
            </a:r>
            <a:endParaRPr lang="pt-BR" dirty="0"/>
          </a:p>
        </p:txBody>
      </p:sp>
      <p:sp>
        <p:nvSpPr>
          <p:cNvPr id="4" name="Espaço Reservado para Número de Slide 3"/>
          <p:cNvSpPr>
            <a:spLocks noGrp="1"/>
          </p:cNvSpPr>
          <p:nvPr>
            <p:ph type="sldNum" sz="quarter" idx="5"/>
          </p:nvPr>
        </p:nvSpPr>
        <p:spPr/>
        <p:txBody>
          <a:bodyPr/>
          <a:lstStyle/>
          <a:p>
            <a:fld id="{BFC474FF-F0A5-4E68-862C-CFAF570A3378}" type="slidenum">
              <a:rPr lang="es-ES" smtClean="0"/>
              <a:t>3</a:t>
            </a:fld>
            <a:endParaRPr lang="es-ES"/>
          </a:p>
        </p:txBody>
      </p:sp>
    </p:spTree>
    <p:extLst>
      <p:ext uri="{BB962C8B-B14F-4D97-AF65-F5344CB8AC3E}">
        <p14:creationId xmlns:p14="http://schemas.microsoft.com/office/powerpoint/2010/main" val="2698580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https://www.conass.org.br/painelconasscovid19/</a:t>
            </a:r>
          </a:p>
          <a:p>
            <a:r>
              <a:rPr lang="pt-BR" dirty="0"/>
              <a:t>Em 16 de setembro de 2021</a:t>
            </a:r>
          </a:p>
          <a:p>
            <a:r>
              <a:rPr lang="pt-BR" dirty="0" err="1"/>
              <a:t>Con</a:t>
            </a:r>
            <a:r>
              <a:rPr lang="pt-BR" dirty="0"/>
              <a:t> grande </a:t>
            </a:r>
            <a:r>
              <a:rPr lang="pt-BR" dirty="0" err="1"/>
              <a:t>variación</a:t>
            </a:r>
            <a:r>
              <a:rPr lang="pt-BR" dirty="0"/>
              <a:t> </a:t>
            </a:r>
            <a:r>
              <a:rPr lang="pt-BR" dirty="0" err="1"/>
              <a:t>en</a:t>
            </a:r>
            <a:r>
              <a:rPr lang="pt-BR" dirty="0"/>
              <a:t> </a:t>
            </a:r>
            <a:r>
              <a:rPr lang="pt-BR" dirty="0" err="1"/>
              <a:t>el</a:t>
            </a:r>
            <a:r>
              <a:rPr lang="pt-BR" dirty="0"/>
              <a:t> pais </a:t>
            </a:r>
          </a:p>
          <a:p>
            <a:r>
              <a:rPr lang="pt-BR" dirty="0" err="1"/>
              <a:t>Letalidad</a:t>
            </a:r>
            <a:r>
              <a:rPr lang="pt-BR" dirty="0"/>
              <a:t> 2,8%</a:t>
            </a:r>
          </a:p>
          <a:p>
            <a:r>
              <a:rPr lang="pt-BR" dirty="0" err="1"/>
              <a:t>Mortalidad</a:t>
            </a:r>
            <a:r>
              <a:rPr lang="pt-BR" dirty="0"/>
              <a:t> 280/ 100 mil </a:t>
            </a:r>
            <a:r>
              <a:rPr lang="pt-BR" dirty="0" err="1"/>
              <a:t>hab</a:t>
            </a:r>
            <a:endParaRPr lang="pt-BR" dirty="0"/>
          </a:p>
          <a:p>
            <a:r>
              <a:rPr lang="pt-BR" dirty="0" err="1"/>
              <a:t>Incidencia</a:t>
            </a:r>
            <a:r>
              <a:rPr lang="pt-BR"/>
              <a:t> 01009/ 100 mil</a:t>
            </a:r>
            <a:endParaRPr lang="pt-BR" dirty="0"/>
          </a:p>
        </p:txBody>
      </p:sp>
      <p:sp>
        <p:nvSpPr>
          <p:cNvPr id="4" name="Espaço Reservado para Número de Slide 3"/>
          <p:cNvSpPr>
            <a:spLocks noGrp="1"/>
          </p:cNvSpPr>
          <p:nvPr>
            <p:ph type="sldNum" sz="quarter" idx="5"/>
          </p:nvPr>
        </p:nvSpPr>
        <p:spPr/>
        <p:txBody>
          <a:bodyPr/>
          <a:lstStyle/>
          <a:p>
            <a:fld id="{BFC474FF-F0A5-4E68-862C-CFAF570A3378}" type="slidenum">
              <a:rPr lang="es-ES" smtClean="0"/>
              <a:t>4</a:t>
            </a:fld>
            <a:endParaRPr lang="es-ES"/>
          </a:p>
        </p:txBody>
      </p:sp>
    </p:spTree>
    <p:extLst>
      <p:ext uri="{BB962C8B-B14F-4D97-AF65-F5344CB8AC3E}">
        <p14:creationId xmlns:p14="http://schemas.microsoft.com/office/powerpoint/2010/main" val="958610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de-DE" sz="1200" dirty="0">
                <a:latin typeface="+mj-lt"/>
              </a:rPr>
              <a:t>Los equipos </a:t>
            </a:r>
            <a:r>
              <a:rPr lang="es-ES" altLang="de-DE" sz="1200" dirty="0" err="1">
                <a:latin typeface="+mj-lt"/>
              </a:rPr>
              <a:t>ESF</a:t>
            </a:r>
            <a:r>
              <a:rPr lang="es-ES" altLang="de-DE" sz="1200" dirty="0">
                <a:latin typeface="+mj-lt"/>
              </a:rPr>
              <a:t> son compuestos por un medico generalista, un enfermero, dos auxiliares de enfermería y seis agentes comunitarios de salud</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j-lt"/>
                <a:cs typeface="Times New Roman" panose="02020603050405020304" pitchFamily="18" charset="0"/>
              </a:rPr>
              <a:t>Además, la centralidad de la respuesta estuve centrada en el hospital: se incorporaran en el SUS más </a:t>
            </a:r>
            <a:r>
              <a:rPr lang="pt-BR" sz="1200" dirty="0">
                <a:latin typeface="+mj-lt"/>
                <a:cs typeface="Times New Roman" panose="02020603050405020304" pitchFamily="18" charset="0"/>
              </a:rPr>
              <a:t>14.646 </a:t>
            </a:r>
            <a:r>
              <a:rPr lang="es-ES" sz="1200" dirty="0">
                <a:latin typeface="+mj-lt"/>
                <a:cs typeface="Times New Roman" panose="02020603050405020304" pitchFamily="18" charset="0"/>
              </a:rPr>
              <a:t>camas y el número de equipos de </a:t>
            </a:r>
            <a:r>
              <a:rPr lang="es-ES" sz="1200" dirty="0" err="1">
                <a:latin typeface="+mj-lt"/>
                <a:cs typeface="Times New Roman" panose="02020603050405020304" pitchFamily="18" charset="0"/>
              </a:rPr>
              <a:t>APS</a:t>
            </a:r>
            <a:r>
              <a:rPr lang="es-ES" sz="1200" dirty="0">
                <a:latin typeface="+mj-lt"/>
                <a:cs typeface="Times New Roman" panose="02020603050405020304" pitchFamily="18" charset="0"/>
              </a:rPr>
              <a:t> se </a:t>
            </a:r>
            <a:r>
              <a:rPr lang="es-ES" sz="1200" dirty="0" err="1">
                <a:latin typeface="+mj-lt"/>
                <a:cs typeface="Times New Roman" panose="02020603050405020304" pitchFamily="18" charset="0"/>
              </a:rPr>
              <a:t>estagnó</a:t>
            </a:r>
            <a:r>
              <a:rPr lang="es-ES" sz="1200" dirty="0">
                <a:latin typeface="+mj-lt"/>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latin typeface="+mj-lt"/>
                <a:cs typeface="Times New Roman" panose="02020603050405020304" pitchFamily="18" charset="0"/>
              </a:rPr>
              <a:t>El Sistema Único de Salud (SUS), con sus principios de universalidad, integralidad y equidad y la capilaridad de sus servicios en 5.570 municipalidades, en todo el territorio nacional, fue reconocido con potencial para enfrentar la pandemia.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mj-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altLang="de-DE" sz="1200" dirty="0">
              <a:latin typeface="+mj-lt"/>
            </a:endParaRPr>
          </a:p>
          <a:p>
            <a:endParaRPr lang="pt-BR" dirty="0"/>
          </a:p>
        </p:txBody>
      </p:sp>
      <p:sp>
        <p:nvSpPr>
          <p:cNvPr id="4" name="Espaço Reservado para Número de Slide 3"/>
          <p:cNvSpPr>
            <a:spLocks noGrp="1"/>
          </p:cNvSpPr>
          <p:nvPr>
            <p:ph type="sldNum" sz="quarter" idx="5"/>
          </p:nvPr>
        </p:nvSpPr>
        <p:spPr/>
        <p:txBody>
          <a:bodyPr/>
          <a:lstStyle/>
          <a:p>
            <a:fld id="{BFC474FF-F0A5-4E68-862C-CFAF570A3378}" type="slidenum">
              <a:rPr lang="es-ES" smtClean="0"/>
              <a:t>5</a:t>
            </a:fld>
            <a:endParaRPr lang="es-ES"/>
          </a:p>
        </p:txBody>
      </p:sp>
    </p:spTree>
    <p:extLst>
      <p:ext uri="{BB962C8B-B14F-4D97-AF65-F5344CB8AC3E}">
        <p14:creationId xmlns:p14="http://schemas.microsoft.com/office/powerpoint/2010/main" val="84935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474FF-F0A5-4E68-862C-CFAF570A337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91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gn="l"/>
            <a:r>
              <a:rPr lang="de-DE" dirty="0" err="1"/>
              <a:t>Imagens</a:t>
            </a:r>
            <a:r>
              <a:rPr lang="de-DE" dirty="0"/>
              <a:t>/ </a:t>
            </a:r>
            <a:r>
              <a:rPr lang="de-DE" dirty="0" err="1"/>
              <a:t>desenhos</a:t>
            </a:r>
            <a:r>
              <a:rPr lang="de-DE" dirty="0"/>
              <a:t> de </a:t>
            </a:r>
            <a:r>
              <a:rPr lang="de-DE" dirty="0" err="1"/>
              <a:t>autoria</a:t>
            </a:r>
            <a:r>
              <a:rPr lang="de-DE" dirty="0"/>
              <a:t>  de : </a:t>
            </a:r>
            <a:r>
              <a:rPr lang="pt-BR" b="1" dirty="0">
                <a:latin typeface="Amasis MT Pro Black" panose="020B0604020202020204" pitchFamily="18" charset="0"/>
              </a:rPr>
              <a:t>Cuidado durante  a pandemia </a:t>
            </a:r>
            <a:r>
              <a:rPr lang="pt-BR" sz="1050" b="1" i="1" dirty="0"/>
              <a:t>por Maria Eliene Magalhães - </a:t>
            </a:r>
            <a:r>
              <a:rPr lang="pt-BR" dirty="0">
                <a:latin typeface="+mj-lt"/>
              </a:rPr>
              <a:t>Agente Comunitária de Saúde da UBS Frei Tito de Alencar, Fortaleza- Ceará, </a:t>
            </a:r>
            <a:r>
              <a:rPr lang="pt-BR" dirty="0" err="1">
                <a:latin typeface="+mj-lt"/>
              </a:rPr>
              <a:t>Agosto-2021</a:t>
            </a:r>
            <a:br>
              <a:rPr lang="pt-BR" b="1" dirty="0">
                <a:latin typeface="Amasis MT Pro Black" panose="020B0604020202020204" pitchFamily="18" charset="0"/>
              </a:rPr>
            </a:br>
            <a:endParaRPr lang="pt-BR" dirty="0"/>
          </a:p>
        </p:txBody>
      </p:sp>
      <p:sp>
        <p:nvSpPr>
          <p:cNvPr id="4" name="Espaço Reservado para Número de Slide 3"/>
          <p:cNvSpPr>
            <a:spLocks noGrp="1"/>
          </p:cNvSpPr>
          <p:nvPr>
            <p:ph type="sldNum" sz="quarter" idx="5"/>
          </p:nvPr>
        </p:nvSpPr>
        <p:spPr/>
        <p:txBody>
          <a:bodyPr/>
          <a:lstStyle/>
          <a:p>
            <a:fld id="{BFC474FF-F0A5-4E68-862C-CFAF570A3378}" type="slidenum">
              <a:rPr lang="es-ES" smtClean="0"/>
              <a:t>7</a:t>
            </a:fld>
            <a:endParaRPr lang="es-ES"/>
          </a:p>
        </p:txBody>
      </p:sp>
    </p:spTree>
    <p:extLst>
      <p:ext uri="{BB962C8B-B14F-4D97-AF65-F5344CB8AC3E}">
        <p14:creationId xmlns:p14="http://schemas.microsoft.com/office/powerpoint/2010/main" val="3788241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favela y sus movimientos insurgentes resisten, desarrollan estrategias de solidaridad, como la Oficina de Crisis del Complexo do </a:t>
            </a:r>
            <a:r>
              <a:rPr lang="es-E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Alemão</a:t>
            </a: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una iniciativa del Colectivo Papo Reto, los comunicadores sociales de las comunidades Voz das Comunidades, el colectivo Mujeres en Acción por Alemán, que hoy articula más de 30 organizaciones comunitarias, en defensa de la vida en acciones solidarias en la comunidad. Los equipos locales de la Estrategia Salud de la Familia (ESF) apoyan con información sustantiva, combatiendo las </a:t>
            </a:r>
            <a:r>
              <a:rPr lang="es-E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fake</a:t>
            </a: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s-E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news</a:t>
            </a:r>
            <a:r>
              <a:rPr lang="es-E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
        <p:nvSpPr>
          <p:cNvPr id="4" name="Espaço Reservado para Número de Slide 3"/>
          <p:cNvSpPr>
            <a:spLocks noGrp="1"/>
          </p:cNvSpPr>
          <p:nvPr>
            <p:ph type="sldNum" sz="quarter" idx="5"/>
          </p:nvPr>
        </p:nvSpPr>
        <p:spPr/>
        <p:txBody>
          <a:bodyPr/>
          <a:lstStyle/>
          <a:p>
            <a:fld id="{BFC474FF-F0A5-4E68-862C-CFAF570A3378}" type="slidenum">
              <a:rPr lang="es-ES" smtClean="0"/>
              <a:t>8</a:t>
            </a:fld>
            <a:endParaRPr lang="es-ES"/>
          </a:p>
        </p:txBody>
      </p:sp>
    </p:spTree>
    <p:extLst>
      <p:ext uri="{BB962C8B-B14F-4D97-AF65-F5344CB8AC3E}">
        <p14:creationId xmlns:p14="http://schemas.microsoft.com/office/powerpoint/2010/main" val="1930647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s-ES"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C474FF-F0A5-4E68-862C-CFAF570A3378}"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399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pt-BR"/>
              <a:t>Clique para editar o título Mestre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46C117F-5CCF-4837-BE5F-2B92066CAFAF}" type="datetimeFigureOut">
              <a:rPr lang="en-US" dirty="0"/>
              <a:t>9/30/21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84EB90BD-B6CE-46B7-997F-7313B992CCDC}" type="datetimeFigureOut">
              <a:rPr lang="en-US" dirty="0"/>
              <a:t>9/30/21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pt-BR"/>
              <a:t>Clique para editar o título Mestre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CDB9D11F-B188-461D-B23F-39381795C052}" type="datetimeFigureOut">
              <a:rPr lang="en-US" dirty="0"/>
              <a:t>9/30/21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pt-BR"/>
              <a:t>Clique para editar o título Mestre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2E6D8D9-55A2-4063-B0F3-121F44549695}" type="datetimeFigureOut">
              <a:rPr lang="en-US" dirty="0"/>
              <a:t>9/30/21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D4B24536-994D-4021-A283-9F449C0DB509}" type="datetimeFigureOut">
              <a:rPr lang="en-US" dirty="0"/>
              <a:t>9/30/21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3" name="Date Placeholder 2"/>
          <p:cNvSpPr>
            <a:spLocks noGrp="1"/>
          </p:cNvSpPr>
          <p:nvPr>
            <p:ph type="dt" sz="half" idx="10"/>
          </p:nvPr>
        </p:nvSpPr>
        <p:spPr/>
        <p:txBody>
          <a:bodyPr/>
          <a:lstStyle/>
          <a:p>
            <a:fld id="{3CBBBB78-C96F-47B7-AB17-D852CA960AC9}" type="datetimeFigureOut">
              <a:rPr lang="en-US" dirty="0"/>
              <a:t>9/30/21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9/30/21</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pt-BR"/>
              <a:t>Clique para editar o título Mestre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30578ACC-22D6-47C1-A373-4FD133E34F3C}" type="datetimeFigureOut">
              <a:rPr lang="en-US" dirty="0"/>
              <a:t>9/30/21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80322" y="3030008"/>
            <a:ext cx="4698355"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594123" y="3030008"/>
            <a:ext cx="4700059" cy="2906179"/>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9/30/21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9/30/21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9/30/21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pt-BR"/>
              <a:t>Clique para editar o título Mestre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E331444B-B92B-4E27-8C94-BB93EAF5CB18}" type="datetimeFigureOut">
              <a:rPr lang="en-US" dirty="0"/>
              <a:t>9/30/21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63EFA5E-FA76-400D-B3DC-F0BA90E6D107}" type="datetimeFigureOut">
              <a:rPr lang="en-US" dirty="0"/>
              <a:t>9/30/21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9/30/21</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590/1981-7746-sol00310" TargetMode="External"/><Relationship Id="rId2" Type="http://schemas.openxmlformats.org/officeDocument/2006/relationships/hyperlink" Target="http://www.rets.epsjv.fiocruz.br/biblioteca/atencion-primaria-de-salud-en-suramerica-0" TargetMode="External"/><Relationship Id="rId1" Type="http://schemas.openxmlformats.org/officeDocument/2006/relationships/slideLayout" Target="../slideLayouts/slideLayout2.xml"/><Relationship Id="rId6" Type="http://schemas.openxmlformats.org/officeDocument/2006/relationships/hyperlink" Target="https://redeaps.org.br/2020/08/30/relatorio-completo-da-pesquisa-desafios-da-ab-no-enfrentamento-da-pandemia-da-covid-19-no-sus/" TargetMode="External"/><Relationship Id="rId5" Type="http://schemas.openxmlformats.org/officeDocument/2006/relationships/hyperlink" Target="https://doi.org/10.1590/0102-311X00149720" TargetMode="External"/><Relationship Id="rId4" Type="http://schemas.openxmlformats.org/officeDocument/2006/relationships/hyperlink" Target="https://www.scielo.br/scielo.php?pid=S1981-77462021000100402&amp;script=sci_arttex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CA48AD-8655-4DD6-9335-F834FF9DC48D}"/>
              </a:ext>
            </a:extLst>
          </p:cNvPr>
          <p:cNvSpPr>
            <a:spLocks noGrp="1"/>
          </p:cNvSpPr>
          <p:nvPr>
            <p:ph type="ctrTitle"/>
          </p:nvPr>
        </p:nvSpPr>
        <p:spPr>
          <a:xfrm>
            <a:off x="187287" y="2742465"/>
            <a:ext cx="8802478" cy="1741400"/>
          </a:xfrm>
        </p:spPr>
        <p:txBody>
          <a:bodyPr/>
          <a:lstStyle/>
          <a:p>
            <a:r>
              <a:rPr lang="es-CO" sz="3200" dirty="0">
                <a:latin typeface="Aharoni" panose="02010803020104030203" pitchFamily="2" charset="-79"/>
                <a:ea typeface="Arial" panose="020B0604020202020204" pitchFamily="34" charset="0"/>
                <a:cs typeface="Aharoni" panose="02010803020104030203" pitchFamily="2" charset="-79"/>
              </a:rPr>
              <a:t>Atención Primaria de la Salud en el Sistema Único de Salud SUS  en </a:t>
            </a:r>
            <a:r>
              <a:rPr lang="es-CO" sz="3200" dirty="0">
                <a:effectLst/>
                <a:latin typeface="Aharoni" panose="02010803020104030203" pitchFamily="2" charset="-79"/>
                <a:ea typeface="Arial" panose="020B0604020202020204" pitchFamily="34" charset="0"/>
                <a:cs typeface="Aharoni" panose="02010803020104030203" pitchFamily="2" charset="-79"/>
              </a:rPr>
              <a:t>Brasil frente la </a:t>
            </a:r>
            <a:r>
              <a:rPr lang="es-CO" sz="3200" dirty="0">
                <a:latin typeface="Aharoni" panose="02010803020104030203" pitchFamily="2" charset="-79"/>
                <a:ea typeface="Arial" panose="020B0604020202020204" pitchFamily="34" charset="0"/>
                <a:cs typeface="Aharoni" panose="02010803020104030203" pitchFamily="2" charset="-79"/>
              </a:rPr>
              <a:t>pandemia de </a:t>
            </a:r>
            <a:r>
              <a:rPr lang="es-CO" sz="3200" dirty="0" err="1">
                <a:latin typeface="Aharoni" panose="02010803020104030203" pitchFamily="2" charset="-79"/>
                <a:ea typeface="Arial" panose="020B0604020202020204" pitchFamily="34" charset="0"/>
                <a:cs typeface="Aharoni" panose="02010803020104030203" pitchFamily="2" charset="-79"/>
              </a:rPr>
              <a:t>Covid-19</a:t>
            </a:r>
            <a:br>
              <a:rPr lang="es-CO" sz="2800" dirty="0">
                <a:latin typeface="Aharoni" panose="02010803020104030203" pitchFamily="2" charset="-79"/>
                <a:ea typeface="Arial" panose="020B0604020202020204" pitchFamily="34" charset="0"/>
                <a:cs typeface="Aharoni" panose="02010803020104030203" pitchFamily="2" charset="-79"/>
              </a:rPr>
            </a:br>
            <a:br>
              <a:rPr lang="es-CO" sz="2800" dirty="0">
                <a:latin typeface="Aharoni" panose="02010803020104030203" pitchFamily="2" charset="-79"/>
                <a:ea typeface="Arial" panose="020B0604020202020204" pitchFamily="34" charset="0"/>
                <a:cs typeface="Aharoni" panose="02010803020104030203" pitchFamily="2" charset="-79"/>
              </a:rPr>
            </a:br>
            <a:endParaRPr lang="es-ES" sz="2000" dirty="0">
              <a:latin typeface="Aharoni" panose="02010803020104030203" pitchFamily="2" charset="-79"/>
              <a:ea typeface="Tahoma" panose="020B0604030504040204" pitchFamily="34" charset="0"/>
              <a:cs typeface="Aharoni" panose="02010803020104030203" pitchFamily="2" charset="-79"/>
            </a:endParaRPr>
          </a:p>
        </p:txBody>
      </p:sp>
      <p:sp>
        <p:nvSpPr>
          <p:cNvPr id="3" name="Subtítulo 2">
            <a:extLst>
              <a:ext uri="{FF2B5EF4-FFF2-40B4-BE49-F238E27FC236}">
                <a16:creationId xmlns:a16="http://schemas.microsoft.com/office/drawing/2014/main" id="{2A064D59-73E0-4376-A902-40DEDC3FDD58}"/>
              </a:ext>
            </a:extLst>
          </p:cNvPr>
          <p:cNvSpPr>
            <a:spLocks noGrp="1"/>
          </p:cNvSpPr>
          <p:nvPr>
            <p:ph type="subTitle" idx="1"/>
          </p:nvPr>
        </p:nvSpPr>
        <p:spPr>
          <a:xfrm>
            <a:off x="680321" y="4394039"/>
            <a:ext cx="11076250" cy="2463961"/>
          </a:xfrm>
        </p:spPr>
        <p:txBody>
          <a:bodyPr>
            <a:normAutofit/>
          </a:bodyPr>
          <a:lstStyle/>
          <a:p>
            <a:r>
              <a:rPr lang="es-ES" sz="2200" dirty="0"/>
              <a:t>Ligia Giovanella</a:t>
            </a:r>
          </a:p>
          <a:p>
            <a:r>
              <a:rPr lang="es-ES" sz="2200" dirty="0"/>
              <a:t>Escola Nacional de </a:t>
            </a:r>
            <a:r>
              <a:rPr lang="es-ES" sz="2200" dirty="0" err="1"/>
              <a:t>Saúde</a:t>
            </a:r>
            <a:r>
              <a:rPr lang="es-ES" sz="2200" dirty="0"/>
              <a:t> Pública, </a:t>
            </a:r>
            <a:r>
              <a:rPr lang="es-ES" sz="2200" dirty="0" err="1"/>
              <a:t>Fiocruz</a:t>
            </a:r>
            <a:endParaRPr lang="es-ES" sz="2200" dirty="0"/>
          </a:p>
          <a:p>
            <a:r>
              <a:rPr lang="es-ES" sz="2200" dirty="0"/>
              <a:t>Rio de Janeiro, Brasil – </a:t>
            </a:r>
          </a:p>
          <a:p>
            <a:r>
              <a:rPr lang="es-ES" sz="2200" dirty="0"/>
              <a:t>ligiagiovanella@gmail.com</a:t>
            </a:r>
          </a:p>
          <a:p>
            <a:pPr algn="l"/>
            <a:endParaRPr lang="es-ES" sz="1800" dirty="0"/>
          </a:p>
          <a:p>
            <a:pPr algn="l"/>
            <a:endParaRPr lang="es-ES" sz="1800" dirty="0"/>
          </a:p>
          <a:p>
            <a:endParaRPr lang="es-ES" dirty="0"/>
          </a:p>
        </p:txBody>
      </p:sp>
    </p:spTree>
    <p:extLst>
      <p:ext uri="{BB962C8B-B14F-4D97-AF65-F5344CB8AC3E}">
        <p14:creationId xmlns:p14="http://schemas.microsoft.com/office/powerpoint/2010/main" val="8088363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3209C-765F-49D9-AACC-6E8328E87667}"/>
              </a:ext>
            </a:extLst>
          </p:cNvPr>
          <p:cNvSpPr>
            <a:spLocks noGrp="1"/>
          </p:cNvSpPr>
          <p:nvPr>
            <p:ph type="title"/>
          </p:nvPr>
        </p:nvSpPr>
        <p:spPr/>
        <p:txBody>
          <a:bodyPr>
            <a:normAutofit fontScale="90000"/>
          </a:bodyPr>
          <a:lstStyle/>
          <a:p>
            <a:r>
              <a:rPr lang="es-CO" sz="3600" dirty="0">
                <a:latin typeface="Aharoni" panose="02010803020104030203" pitchFamily="2" charset="-79"/>
                <a:ea typeface="Arial" panose="020B0604020202020204" pitchFamily="34" charset="0"/>
                <a:cs typeface="Aharoni" panose="02010803020104030203" pitchFamily="2" charset="-79"/>
              </a:rPr>
              <a:t>Atención Primaria de la Salud </a:t>
            </a:r>
            <a:r>
              <a:rPr lang="es-CO" sz="3600" dirty="0">
                <a:effectLst/>
                <a:latin typeface="Aharoni" panose="02010803020104030203" pitchFamily="2" charset="-79"/>
                <a:ea typeface="Arial" panose="020B0604020202020204" pitchFamily="34" charset="0"/>
                <a:cs typeface="Aharoni" panose="02010803020104030203" pitchFamily="2" charset="-79"/>
              </a:rPr>
              <a:t>en Brasil </a:t>
            </a:r>
            <a:r>
              <a:rPr lang="es-CO" sz="3600" dirty="0">
                <a:latin typeface="Aharoni" panose="02010803020104030203" pitchFamily="2" charset="-79"/>
                <a:ea typeface="Arial" panose="020B0604020202020204" pitchFamily="34" charset="0"/>
                <a:cs typeface="Aharoni" panose="02010803020104030203" pitchFamily="2" charset="-79"/>
              </a:rPr>
              <a:t>durante y post pandemia – desafíos: nuevas demandas </a:t>
            </a:r>
            <a:endParaRPr lang="es-ES" dirty="0"/>
          </a:p>
        </p:txBody>
      </p:sp>
      <p:sp>
        <p:nvSpPr>
          <p:cNvPr id="3" name="Espaço Reservado para Conteúdo 2">
            <a:extLst>
              <a:ext uri="{FF2B5EF4-FFF2-40B4-BE49-F238E27FC236}">
                <a16:creationId xmlns:a16="http://schemas.microsoft.com/office/drawing/2014/main" id="{80B79C6D-30C6-4EB3-B7C3-61EC4E634A1A}"/>
              </a:ext>
            </a:extLst>
          </p:cNvPr>
          <p:cNvSpPr>
            <a:spLocks noGrp="1"/>
          </p:cNvSpPr>
          <p:nvPr>
            <p:ph idx="1"/>
          </p:nvPr>
        </p:nvSpPr>
        <p:spPr>
          <a:xfrm>
            <a:off x="341654" y="1834166"/>
            <a:ext cx="10943967" cy="4131660"/>
          </a:xfrm>
        </p:spPr>
        <p:txBody>
          <a:bodyPr>
            <a:noAutofit/>
          </a:bodyPr>
          <a:lstStyle/>
          <a:p>
            <a:pPr>
              <a:lnSpc>
                <a:spcPct val="100000"/>
              </a:lnSpc>
              <a:spcBef>
                <a:spcPts val="0"/>
              </a:spcBef>
              <a:spcAft>
                <a:spcPts val="800"/>
              </a:spcAft>
            </a:pPr>
            <a:r>
              <a:rPr lang="es-ES" sz="2000" dirty="0">
                <a:effectLst/>
                <a:latin typeface="Verdana" panose="020B0604030504040204" pitchFamily="34" charset="0"/>
                <a:ea typeface="Verdana" panose="020B0604030504040204" pitchFamily="34" charset="0"/>
                <a:cs typeface="Times New Roman" panose="02020603050405020304" pitchFamily="18" charset="0"/>
              </a:rPr>
              <a:t>Después de la pandemia, la </a:t>
            </a:r>
            <a:r>
              <a:rPr lang="es-ES" sz="2000" dirty="0" err="1">
                <a:effectLst/>
                <a:latin typeface="Verdana" panose="020B0604030504040204" pitchFamily="34" charset="0"/>
                <a:ea typeface="Verdana" panose="020B0604030504040204" pitchFamily="34" charset="0"/>
                <a:cs typeface="Times New Roman" panose="02020603050405020304" pitchFamily="18" charset="0"/>
              </a:rPr>
              <a:t>APS</a:t>
            </a:r>
            <a:r>
              <a:rPr lang="es-ES" sz="2000" dirty="0">
                <a:effectLst/>
                <a:latin typeface="Verdana" panose="020B0604030504040204" pitchFamily="34" charset="0"/>
                <a:ea typeface="Verdana" panose="020B0604030504040204" pitchFamily="34" charset="0"/>
                <a:cs typeface="Times New Roman" panose="02020603050405020304" pitchFamily="18" charset="0"/>
              </a:rPr>
              <a:t> y el SUS tendrán que hacer frente a enormes demandas </a:t>
            </a:r>
          </a:p>
          <a:p>
            <a:pPr>
              <a:lnSpc>
                <a:spcPct val="100000"/>
              </a:lnSpc>
              <a:spcBef>
                <a:spcPts val="0"/>
              </a:spcBef>
              <a:spcAft>
                <a:spcPts val="800"/>
              </a:spcAft>
            </a:pPr>
            <a:r>
              <a:rPr lang="es-ES" sz="2000" b="1" dirty="0">
                <a:effectLst/>
                <a:latin typeface="Verdana" panose="020B0604030504040204" pitchFamily="34" charset="0"/>
                <a:ea typeface="Verdana" panose="020B0604030504040204" pitchFamily="34" charset="0"/>
                <a:cs typeface="Times New Roman" panose="02020603050405020304" pitchFamily="18" charset="0"/>
              </a:rPr>
              <a:t>suspensión acciones durante la pandemia</a:t>
            </a:r>
            <a:endParaRPr lang="es-ES" sz="20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800"/>
              </a:spcAft>
            </a:pPr>
            <a:r>
              <a:rPr lang="es-ES" sz="2000" dirty="0">
                <a:effectLst/>
                <a:latin typeface="Verdana" panose="020B0604030504040204" pitchFamily="34" charset="0"/>
                <a:ea typeface="Verdana" panose="020B0604030504040204" pitchFamily="34" charset="0"/>
                <a:cs typeface="Times New Roman" panose="02020603050405020304" pitchFamily="18" charset="0"/>
              </a:rPr>
              <a:t>Reducción de cobertura vacunal de niños: 50% de cobertura para polio y pentavalente (primer </a:t>
            </a:r>
            <a:r>
              <a:rPr lang="es-ES" sz="2000" dirty="0">
                <a:latin typeface="Verdana" panose="020B0604030504040204" pitchFamily="34" charset="0"/>
                <a:ea typeface="Verdana" panose="020B0604030504040204" pitchFamily="34" charset="0"/>
                <a:cs typeface="Times New Roman" panose="02020603050405020304" pitchFamily="18" charset="0"/>
              </a:rPr>
              <a:t>c</a:t>
            </a:r>
            <a:r>
              <a:rPr lang="es-ES" sz="2000" dirty="0">
                <a:effectLst/>
                <a:latin typeface="Verdana" panose="020B0604030504040204" pitchFamily="34" charset="0"/>
                <a:ea typeface="Verdana" panose="020B0604030504040204" pitchFamily="34" charset="0"/>
                <a:cs typeface="Times New Roman" panose="02020603050405020304" pitchFamily="18" charset="0"/>
              </a:rPr>
              <a:t>uadrimestre 2021)*</a:t>
            </a:r>
          </a:p>
          <a:p>
            <a:pPr>
              <a:lnSpc>
                <a:spcPct val="100000"/>
              </a:lnSpc>
              <a:spcBef>
                <a:spcPts val="0"/>
              </a:spcBef>
              <a:spcAft>
                <a:spcPts val="800"/>
              </a:spcAft>
            </a:pPr>
            <a:r>
              <a:rPr lang="es-ES" sz="2000" dirty="0">
                <a:latin typeface="Verdana" panose="020B0604030504040204" pitchFamily="34" charset="0"/>
                <a:ea typeface="Verdana" panose="020B0604030504040204" pitchFamily="34" charset="0"/>
                <a:cs typeface="Times New Roman" panose="02020603050405020304" pitchFamily="18" charset="0"/>
              </a:rPr>
              <a:t>Reducción de prenatal: 40% de gestantes con 6 consultas o más </a:t>
            </a:r>
          </a:p>
          <a:p>
            <a:pPr>
              <a:lnSpc>
                <a:spcPct val="100000"/>
              </a:lnSpc>
              <a:spcBef>
                <a:spcPts val="0"/>
              </a:spcBef>
              <a:spcAft>
                <a:spcPts val="800"/>
              </a:spcAft>
            </a:pPr>
            <a:r>
              <a:rPr lang="es-ES" sz="2000" dirty="0">
                <a:effectLst/>
                <a:latin typeface="Verdana" panose="020B0604030504040204" pitchFamily="34" charset="0"/>
                <a:ea typeface="Verdana" panose="020B0604030504040204" pitchFamily="34" charset="0"/>
                <a:cs typeface="Times New Roman" panose="02020603050405020304" pitchFamily="18" charset="0"/>
              </a:rPr>
              <a:t>6% de hipertenso</a:t>
            </a:r>
            <a:r>
              <a:rPr lang="es-ES" sz="2000" dirty="0">
                <a:latin typeface="Verdana" panose="020B0604030504040204" pitchFamily="34" charset="0"/>
                <a:ea typeface="Verdana" panose="020B0604030504040204" pitchFamily="34" charset="0"/>
                <a:cs typeface="Times New Roman" panose="02020603050405020304" pitchFamily="18" charset="0"/>
              </a:rPr>
              <a:t>s con presión arterial medida en el semestre</a:t>
            </a:r>
          </a:p>
          <a:p>
            <a:pPr>
              <a:lnSpc>
                <a:spcPct val="100000"/>
              </a:lnSpc>
              <a:spcBef>
                <a:spcPts val="0"/>
              </a:spcBef>
              <a:spcAft>
                <a:spcPts val="800"/>
              </a:spcAft>
            </a:pPr>
            <a:r>
              <a:rPr lang="es-ES" sz="2000" b="1" dirty="0">
                <a:latin typeface="Verdana" panose="020B0604030504040204" pitchFamily="34" charset="0"/>
                <a:ea typeface="Verdana" panose="020B0604030504040204" pitchFamily="34" charset="0"/>
                <a:cs typeface="Times New Roman" panose="02020603050405020304" pitchFamily="18" charset="0"/>
              </a:rPr>
              <a:t>Nuevas demandas</a:t>
            </a:r>
            <a:endParaRPr lang="de-DE" sz="2000" b="1"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800"/>
              </a:spcAft>
            </a:pPr>
            <a:r>
              <a:rPr lang="es-ES" sz="2000" dirty="0" err="1">
                <a:latin typeface="Verdana" panose="020B0604030504040204" pitchFamily="34" charset="0"/>
                <a:ea typeface="Verdana" panose="020B0604030504040204" pitchFamily="34" charset="0"/>
                <a:cs typeface="Times New Roman" panose="02020603050405020304" pitchFamily="18" charset="0"/>
              </a:rPr>
              <a:t>APS</a:t>
            </a:r>
            <a:r>
              <a:rPr lang="es-ES" sz="2000" dirty="0">
                <a:latin typeface="Verdana" panose="020B0604030504040204" pitchFamily="34" charset="0"/>
                <a:ea typeface="Verdana" panose="020B0604030504040204" pitchFamily="34" charset="0"/>
                <a:cs typeface="Times New Roman" panose="02020603050405020304" pitchFamily="18" charset="0"/>
              </a:rPr>
              <a:t> parte de la red de rehabilitación post </a:t>
            </a:r>
            <a:r>
              <a:rPr lang="es-ES" sz="2000" dirty="0" err="1">
                <a:latin typeface="Verdana" panose="020B0604030504040204" pitchFamily="34" charset="0"/>
                <a:ea typeface="Verdana" panose="020B0604030504040204" pitchFamily="34" charset="0"/>
                <a:cs typeface="Times New Roman" panose="02020603050405020304" pitchFamily="18" charset="0"/>
              </a:rPr>
              <a:t>covid</a:t>
            </a:r>
            <a:r>
              <a:rPr lang="es-ES" sz="2000" dirty="0">
                <a:latin typeface="Verdana" panose="020B0604030504040204" pitchFamily="34" charset="0"/>
                <a:ea typeface="Verdana" panose="020B0604030504040204" pitchFamily="34" charset="0"/>
                <a:cs typeface="Times New Roman" panose="02020603050405020304" pitchFamily="18" charset="0"/>
              </a:rPr>
              <a:t>: cuidado multiprofesional p secuelas de </a:t>
            </a:r>
            <a:r>
              <a:rPr lang="es-ES" sz="2000" dirty="0" err="1">
                <a:latin typeface="Verdana" panose="020B0604030504040204" pitchFamily="34" charset="0"/>
                <a:ea typeface="Verdana" panose="020B0604030504040204" pitchFamily="34" charset="0"/>
                <a:cs typeface="Times New Roman" panose="02020603050405020304" pitchFamily="18" charset="0"/>
              </a:rPr>
              <a:t>Covid-19</a:t>
            </a:r>
            <a:r>
              <a:rPr lang="es-ES" sz="2000" dirty="0">
                <a:latin typeface="Verdana" panose="020B0604030504040204" pitchFamily="34" charset="0"/>
                <a:ea typeface="Verdana" panose="020B0604030504040204" pitchFamily="34" charset="0"/>
                <a:cs typeface="Times New Roman" panose="02020603050405020304" pitchFamily="18" charset="0"/>
              </a:rPr>
              <a:t> – ampliar las acciones ofertadas en la </a:t>
            </a:r>
            <a:r>
              <a:rPr lang="es-ES" sz="2000" dirty="0" err="1">
                <a:latin typeface="Verdana" panose="020B0604030504040204" pitchFamily="34" charset="0"/>
                <a:ea typeface="Verdana" panose="020B0604030504040204" pitchFamily="34" charset="0"/>
                <a:cs typeface="Times New Roman" panose="02020603050405020304" pitchFamily="18" charset="0"/>
              </a:rPr>
              <a:t>APS</a:t>
            </a:r>
            <a:r>
              <a:rPr lang="es-ES" sz="2000" dirty="0">
                <a:latin typeface="Verdana" panose="020B0604030504040204" pitchFamily="34" charset="0"/>
                <a:ea typeface="Verdana" panose="020B0604030504040204" pitchFamily="34" charset="0"/>
                <a:cs typeface="Times New Roman" panose="02020603050405020304" pitchFamily="18" charset="0"/>
              </a:rPr>
              <a:t> y incorporación de nuevos profesionales  – salud mental, fisioterapia, fonoaudiología  – </a:t>
            </a:r>
          </a:p>
          <a:p>
            <a:pPr>
              <a:lnSpc>
                <a:spcPct val="100000"/>
              </a:lnSpc>
              <a:spcBef>
                <a:spcPts val="0"/>
              </a:spcBef>
              <a:spcAft>
                <a:spcPts val="800"/>
              </a:spcAft>
            </a:pPr>
            <a:r>
              <a:rPr lang="es-ES" sz="2000" dirty="0">
                <a:latin typeface="Verdana" panose="020B0604030504040204" pitchFamily="34" charset="0"/>
                <a:ea typeface="Verdana" panose="020B0604030504040204" pitchFamily="34" charset="0"/>
                <a:cs typeface="Times New Roman" panose="02020603050405020304" pitchFamily="18" charset="0"/>
              </a:rPr>
              <a:t>Aumento de demandas en salud mental: adolescentes fuera de la escuela, aislamiento, luto por la muerte de familiares</a:t>
            </a:r>
            <a:endParaRPr lang="de-DE" sz="2000" dirty="0">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es-ES"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9491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3209C-765F-49D9-AACC-6E8328E87667}"/>
              </a:ext>
            </a:extLst>
          </p:cNvPr>
          <p:cNvSpPr>
            <a:spLocks noGrp="1"/>
          </p:cNvSpPr>
          <p:nvPr>
            <p:ph type="title"/>
          </p:nvPr>
        </p:nvSpPr>
        <p:spPr/>
        <p:txBody>
          <a:bodyPr>
            <a:normAutofit fontScale="90000"/>
          </a:bodyPr>
          <a:lstStyle/>
          <a:p>
            <a:r>
              <a:rPr lang="es-CO" sz="3600" dirty="0">
                <a:latin typeface="Aharoni" panose="02010803020104030203" pitchFamily="2" charset="-79"/>
                <a:ea typeface="Arial" panose="020B0604020202020204" pitchFamily="34" charset="0"/>
                <a:cs typeface="Aharoni" panose="02010803020104030203" pitchFamily="2" charset="-79"/>
              </a:rPr>
              <a:t>Atención Primaria de la Salud </a:t>
            </a:r>
            <a:r>
              <a:rPr lang="es-CO" sz="3600" dirty="0">
                <a:effectLst/>
                <a:latin typeface="Aharoni" panose="02010803020104030203" pitchFamily="2" charset="-79"/>
                <a:ea typeface="Arial" panose="020B0604020202020204" pitchFamily="34" charset="0"/>
                <a:cs typeface="Aharoni" panose="02010803020104030203" pitchFamily="2" charset="-79"/>
              </a:rPr>
              <a:t>en Brasil </a:t>
            </a:r>
            <a:r>
              <a:rPr lang="es-CO" sz="3600" dirty="0">
                <a:latin typeface="Aharoni" panose="02010803020104030203" pitchFamily="2" charset="-79"/>
                <a:ea typeface="Arial" panose="020B0604020202020204" pitchFamily="34" charset="0"/>
                <a:cs typeface="Aharoni" panose="02010803020104030203" pitchFamily="2" charset="-79"/>
              </a:rPr>
              <a:t>durante y post pandemia – desafíos: </a:t>
            </a:r>
            <a:r>
              <a:rPr lang="es-ES" sz="3600" dirty="0">
                <a:latin typeface="Aharoni" panose="02010803020104030203" pitchFamily="2" charset="-79"/>
                <a:ea typeface="Arial" panose="020B0604020202020204" pitchFamily="34" charset="0"/>
                <a:cs typeface="Aharoni" panose="02010803020104030203" pitchFamily="2" charset="-79"/>
              </a:rPr>
              <a:t>v</a:t>
            </a:r>
            <a:r>
              <a:rPr lang="es-ES" dirty="0">
                <a:latin typeface="Aharoni" panose="02010803020104030203" pitchFamily="2" charset="-79"/>
                <a:cs typeface="Aharoni" panose="02010803020104030203" pitchFamily="2" charset="-79"/>
              </a:rPr>
              <a:t>igilancia integral de la salud </a:t>
            </a:r>
          </a:p>
        </p:txBody>
      </p:sp>
      <p:sp>
        <p:nvSpPr>
          <p:cNvPr id="3" name="Espaço Reservado para Conteúdo 2">
            <a:extLst>
              <a:ext uri="{FF2B5EF4-FFF2-40B4-BE49-F238E27FC236}">
                <a16:creationId xmlns:a16="http://schemas.microsoft.com/office/drawing/2014/main" id="{80B79C6D-30C6-4EB3-B7C3-61EC4E634A1A}"/>
              </a:ext>
            </a:extLst>
          </p:cNvPr>
          <p:cNvSpPr>
            <a:spLocks noGrp="1"/>
          </p:cNvSpPr>
          <p:nvPr>
            <p:ph idx="1"/>
          </p:nvPr>
        </p:nvSpPr>
        <p:spPr>
          <a:xfrm>
            <a:off x="469232" y="2394218"/>
            <a:ext cx="11119258" cy="4131660"/>
          </a:xfrm>
        </p:spPr>
        <p:txBody>
          <a:bodyPr>
            <a:noAutofit/>
          </a:bodyPr>
          <a:lstStyle/>
          <a:p>
            <a:pPr>
              <a:lnSpc>
                <a:spcPct val="100000"/>
              </a:lnSpc>
              <a:spcBef>
                <a:spcPts val="0"/>
              </a:spcBef>
              <a:spcAft>
                <a:spcPts val="1200"/>
              </a:spcAft>
            </a:pPr>
            <a:r>
              <a:rPr lang="es-ES" sz="2000" b="1" u="sng" dirty="0">
                <a:effectLst/>
                <a:latin typeface="Verdana" panose="020B0604030504040204" pitchFamily="34" charset="0"/>
                <a:ea typeface="Verdana" panose="020B0604030504040204" pitchFamily="34" charset="0"/>
                <a:cs typeface="Times New Roman" panose="02020603050405020304" pitchFamily="18" charset="0"/>
              </a:rPr>
              <a:t>Vigilancia integral de la salud</a:t>
            </a:r>
            <a:r>
              <a:rPr lang="es-ES" sz="2000" b="1" dirty="0">
                <a:effectLst/>
                <a:latin typeface="Verdana" panose="020B0604030504040204" pitchFamily="34" charset="0"/>
                <a:ea typeface="Verdana" panose="020B0604030504040204" pitchFamily="34" charset="0"/>
                <a:cs typeface="Times New Roman" panose="02020603050405020304" pitchFamily="18" charset="0"/>
              </a:rPr>
              <a:t> – </a:t>
            </a:r>
            <a:r>
              <a:rPr lang="es-ES" sz="2000" dirty="0">
                <a:effectLst/>
                <a:latin typeface="Verdana" panose="020B0604030504040204" pitchFamily="34" charset="0"/>
                <a:ea typeface="Verdana" panose="020B0604030504040204" pitchFamily="34" charset="0"/>
                <a:cs typeface="Times New Roman" panose="02020603050405020304" pitchFamily="18" charset="0"/>
              </a:rPr>
              <a:t>Mejorar la integración de la vigilancia epidemiológica en la </a:t>
            </a:r>
            <a:r>
              <a:rPr lang="es-ES" sz="2000" dirty="0" err="1">
                <a:effectLst/>
                <a:latin typeface="Verdana" panose="020B0604030504040204" pitchFamily="34" charset="0"/>
                <a:ea typeface="Verdana" panose="020B0604030504040204" pitchFamily="34" charset="0"/>
                <a:cs typeface="Times New Roman" panose="02020603050405020304" pitchFamily="18" charset="0"/>
              </a:rPr>
              <a:t>APS</a:t>
            </a:r>
            <a:r>
              <a:rPr lang="es-ES" sz="2000" dirty="0">
                <a:effectLst/>
                <a:latin typeface="Verdana" panose="020B0604030504040204" pitchFamily="34" charset="0"/>
                <a:ea typeface="Verdana" panose="020B0604030504040204" pitchFamily="34" charset="0"/>
                <a:cs typeface="Times New Roman" panose="02020603050405020304" pitchFamily="18" charset="0"/>
              </a:rPr>
              <a:t>: diseño de nuevos modelos para esta acción integrada – </a:t>
            </a:r>
            <a:r>
              <a:rPr lang="es-ES" sz="2000" b="1" dirty="0">
                <a:effectLst/>
                <a:latin typeface="Verdana" panose="020B0604030504040204" pitchFamily="34" charset="0"/>
                <a:ea typeface="Verdana" panose="020B0604030504040204" pitchFamily="34" charset="0"/>
                <a:cs typeface="Times New Roman" panose="02020603050405020304" pitchFamily="18" charset="0"/>
              </a:rPr>
              <a:t>vigilancia comunitaria activa </a:t>
            </a:r>
          </a:p>
          <a:p>
            <a:pPr>
              <a:lnSpc>
                <a:spcPct val="100000"/>
              </a:lnSpc>
              <a:spcBef>
                <a:spcPts val="0"/>
              </a:spcBef>
              <a:spcAft>
                <a:spcPts val="1200"/>
              </a:spcAft>
            </a:pPr>
            <a:endParaRPr lang="de-DE" sz="20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1200"/>
              </a:spcAft>
            </a:pPr>
            <a:r>
              <a:rPr lang="es-ES" sz="2000" b="1" dirty="0">
                <a:effectLst/>
                <a:latin typeface="Verdana" panose="020B0604030504040204" pitchFamily="34" charset="0"/>
                <a:ea typeface="Verdana" panose="020B0604030504040204" pitchFamily="34" charset="0"/>
                <a:cs typeface="Times New Roman" panose="02020603050405020304" pitchFamily="18" charset="0"/>
              </a:rPr>
              <a:t>El centro de salud de </a:t>
            </a:r>
            <a:r>
              <a:rPr lang="es-ES" sz="2000" b="1" dirty="0" err="1">
                <a:effectLst/>
                <a:latin typeface="Verdana" panose="020B0604030504040204" pitchFamily="34" charset="0"/>
                <a:ea typeface="Verdana" panose="020B0604030504040204" pitchFamily="34" charset="0"/>
                <a:cs typeface="Times New Roman" panose="02020603050405020304" pitchFamily="18" charset="0"/>
              </a:rPr>
              <a:t>APS</a:t>
            </a:r>
            <a:r>
              <a:rPr lang="es-ES" sz="2000" b="1" dirty="0">
                <a:effectLst/>
                <a:latin typeface="Verdana" panose="020B0604030504040204" pitchFamily="34" charset="0"/>
                <a:ea typeface="Verdana" panose="020B0604030504040204" pitchFamily="34" charset="0"/>
                <a:cs typeface="Times New Roman" panose="02020603050405020304" pitchFamily="18" charset="0"/>
              </a:rPr>
              <a:t> – como servicio centinela de brotes: </a:t>
            </a:r>
            <a:r>
              <a:rPr lang="es-ES" sz="2000" dirty="0">
                <a:effectLst/>
                <a:latin typeface="Verdana" panose="020B0604030504040204" pitchFamily="34" charset="0"/>
                <a:ea typeface="Verdana" panose="020B0604030504040204" pitchFamily="34" charset="0"/>
                <a:cs typeface="Times New Roman" panose="02020603050405020304" pitchFamily="18" charset="0"/>
              </a:rPr>
              <a:t>es en la </a:t>
            </a:r>
            <a:r>
              <a:rPr lang="es-ES" sz="2000" dirty="0" err="1">
                <a:effectLst/>
                <a:latin typeface="Verdana" panose="020B0604030504040204" pitchFamily="34" charset="0"/>
                <a:ea typeface="Verdana" panose="020B0604030504040204" pitchFamily="34" charset="0"/>
                <a:cs typeface="Times New Roman" panose="02020603050405020304" pitchFamily="18" charset="0"/>
              </a:rPr>
              <a:t>APS</a:t>
            </a:r>
            <a:r>
              <a:rPr lang="es-ES" sz="2000" dirty="0">
                <a:effectLst/>
                <a:latin typeface="Verdana" panose="020B0604030504040204" pitchFamily="34" charset="0"/>
                <a:ea typeface="Verdana" panose="020B0604030504040204" pitchFamily="34" charset="0"/>
                <a:cs typeface="Times New Roman" panose="02020603050405020304" pitchFamily="18" charset="0"/>
              </a:rPr>
              <a:t> que se identifica en primer lugar el aumento de demandas de sintomáticos respiratorios </a:t>
            </a:r>
            <a:endParaRPr lang="de-DE" sz="20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7000"/>
              </a:lnSpc>
              <a:spcAft>
                <a:spcPts val="800"/>
              </a:spcAft>
            </a:pPr>
            <a:endParaRPr lang="de-DE"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29726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3209C-765F-49D9-AACC-6E8328E87667}"/>
              </a:ext>
            </a:extLst>
          </p:cNvPr>
          <p:cNvSpPr>
            <a:spLocks noGrp="1"/>
          </p:cNvSpPr>
          <p:nvPr>
            <p:ph type="title"/>
          </p:nvPr>
        </p:nvSpPr>
        <p:spPr/>
        <p:txBody>
          <a:bodyPr>
            <a:normAutofit fontScale="90000"/>
          </a:bodyPr>
          <a:lstStyle/>
          <a:p>
            <a:r>
              <a:rPr lang="es-CO" sz="3600" dirty="0">
                <a:latin typeface="Aharoni" panose="02010803020104030203" pitchFamily="2" charset="-79"/>
                <a:ea typeface="Arial" panose="020B0604020202020204" pitchFamily="34" charset="0"/>
                <a:cs typeface="Aharoni" panose="02010803020104030203" pitchFamily="2" charset="-79"/>
              </a:rPr>
              <a:t>Atención Primaria de la Salud </a:t>
            </a:r>
            <a:r>
              <a:rPr lang="es-CO" sz="3600" dirty="0">
                <a:effectLst/>
                <a:latin typeface="Aharoni" panose="02010803020104030203" pitchFamily="2" charset="-79"/>
                <a:ea typeface="Arial" panose="020B0604020202020204" pitchFamily="34" charset="0"/>
                <a:cs typeface="Aharoni" panose="02010803020104030203" pitchFamily="2" charset="-79"/>
              </a:rPr>
              <a:t>en Brasil </a:t>
            </a:r>
            <a:r>
              <a:rPr lang="es-CO" sz="3600" dirty="0">
                <a:latin typeface="Aharoni" panose="02010803020104030203" pitchFamily="2" charset="-79"/>
                <a:ea typeface="Arial" panose="020B0604020202020204" pitchFamily="34" charset="0"/>
                <a:cs typeface="Aharoni" panose="02010803020104030203" pitchFamily="2" charset="-79"/>
              </a:rPr>
              <a:t>durante y post pandemia – desafíos: fortalecer la orientación comunitaria </a:t>
            </a:r>
            <a:endParaRPr lang="es-ES" dirty="0"/>
          </a:p>
        </p:txBody>
      </p:sp>
      <p:sp>
        <p:nvSpPr>
          <p:cNvPr id="3" name="Espaço Reservado para Conteúdo 2">
            <a:extLst>
              <a:ext uri="{FF2B5EF4-FFF2-40B4-BE49-F238E27FC236}">
                <a16:creationId xmlns:a16="http://schemas.microsoft.com/office/drawing/2014/main" id="{80B79C6D-30C6-4EB3-B7C3-61EC4E634A1A}"/>
              </a:ext>
            </a:extLst>
          </p:cNvPr>
          <p:cNvSpPr>
            <a:spLocks noGrp="1"/>
          </p:cNvSpPr>
          <p:nvPr>
            <p:ph idx="1"/>
          </p:nvPr>
        </p:nvSpPr>
        <p:spPr>
          <a:xfrm>
            <a:off x="505326" y="1973112"/>
            <a:ext cx="11047069" cy="4131660"/>
          </a:xfrm>
        </p:spPr>
        <p:txBody>
          <a:bodyPr>
            <a:noAutofit/>
          </a:bodyPr>
          <a:lstStyle/>
          <a:p>
            <a:pPr>
              <a:lnSpc>
                <a:spcPct val="100000"/>
              </a:lnSpc>
              <a:spcBef>
                <a:spcPts val="0"/>
              </a:spcBef>
              <a:spcAft>
                <a:spcPts val="1200"/>
              </a:spcAft>
            </a:pPr>
            <a:r>
              <a:rPr lang="es-ES" sz="2000" dirty="0">
                <a:latin typeface="Verdana" panose="020B0604030504040204" pitchFamily="34" charset="0"/>
                <a:ea typeface="Verdana" panose="020B0604030504040204" pitchFamily="34" charset="0"/>
                <a:cs typeface="Times New Roman" panose="02020603050405020304" pitchFamily="18" charset="0"/>
              </a:rPr>
              <a:t>Para dar respuesta a esta y otras epidemias es necesaria una </a:t>
            </a:r>
            <a:r>
              <a:rPr lang="es-ES" sz="2000" dirty="0" err="1">
                <a:latin typeface="Verdana" panose="020B0604030504040204" pitchFamily="34" charset="0"/>
                <a:ea typeface="Verdana" panose="020B0604030504040204" pitchFamily="34" charset="0"/>
                <a:cs typeface="Times New Roman" panose="02020603050405020304" pitchFamily="18" charset="0"/>
              </a:rPr>
              <a:t>APS</a:t>
            </a:r>
            <a:r>
              <a:rPr lang="es-ES" sz="2000" dirty="0">
                <a:latin typeface="Verdana" panose="020B0604030504040204" pitchFamily="34" charset="0"/>
                <a:ea typeface="Verdana" panose="020B0604030504040204" pitchFamily="34" charset="0"/>
                <a:cs typeface="Times New Roman" panose="02020603050405020304" pitchFamily="18" charset="0"/>
              </a:rPr>
              <a:t> integral territorializada con participación social</a:t>
            </a:r>
          </a:p>
          <a:p>
            <a:pPr>
              <a:lnSpc>
                <a:spcPct val="100000"/>
              </a:lnSpc>
              <a:spcBef>
                <a:spcPts val="0"/>
              </a:spcBef>
              <a:spcAft>
                <a:spcPts val="1200"/>
              </a:spcAft>
            </a:pPr>
            <a:r>
              <a:rPr lang="es-ES" sz="2000" dirty="0">
                <a:latin typeface="Verdana" panose="020B0604030504040204" pitchFamily="34" charset="0"/>
                <a:ea typeface="Verdana" panose="020B0604030504040204" pitchFamily="34" charset="0"/>
                <a:cs typeface="Times New Roman" panose="02020603050405020304" pitchFamily="18" charset="0"/>
              </a:rPr>
              <a:t>Urge fortalecer la orientación comunitaria de la </a:t>
            </a:r>
            <a:r>
              <a:rPr lang="es-ES" sz="2000" dirty="0" err="1">
                <a:latin typeface="Verdana" panose="020B0604030504040204" pitchFamily="34" charset="0"/>
                <a:ea typeface="Verdana" panose="020B0604030504040204" pitchFamily="34" charset="0"/>
                <a:cs typeface="Times New Roman" panose="02020603050405020304" pitchFamily="18" charset="0"/>
              </a:rPr>
              <a:t>ESF</a:t>
            </a:r>
            <a:r>
              <a:rPr lang="es-ES" sz="2000" dirty="0">
                <a:latin typeface="Verdana" panose="020B0604030504040204" pitchFamily="34" charset="0"/>
                <a:ea typeface="Verdana" panose="020B0604030504040204" pitchFamily="34" charset="0"/>
                <a:cs typeface="Times New Roman" panose="02020603050405020304" pitchFamily="18" charset="0"/>
              </a:rPr>
              <a:t> que está amenazada: acción coordinada en el territorio en interacción con los movimientos sociales y otros sectores y organismos públicos del territorio para promover la salud</a:t>
            </a:r>
          </a:p>
          <a:p>
            <a:pPr>
              <a:lnSpc>
                <a:spcPct val="100000"/>
              </a:lnSpc>
              <a:spcBef>
                <a:spcPts val="0"/>
              </a:spcBef>
              <a:spcAft>
                <a:spcPts val="1200"/>
              </a:spcAft>
            </a:pPr>
            <a:r>
              <a:rPr lang="es-ES" sz="2000" dirty="0">
                <a:latin typeface="Verdana" panose="020B0604030504040204" pitchFamily="34" charset="0"/>
                <a:ea typeface="Verdana" panose="020B0604030504040204" pitchFamily="34" charset="0"/>
                <a:cs typeface="Times New Roman" panose="02020603050405020304" pitchFamily="18" charset="0"/>
              </a:rPr>
              <a:t>Fortalecer el trabajo de los Agentes comunitarios de salud: recuperar sus orígenes de promotores de la salud, agentes de salud colectiva / activistas del derecho universal a la salud </a:t>
            </a:r>
          </a:p>
          <a:p>
            <a:pPr>
              <a:lnSpc>
                <a:spcPct val="100000"/>
              </a:lnSpc>
              <a:spcBef>
                <a:spcPts val="0"/>
              </a:spcBef>
              <a:spcAft>
                <a:spcPts val="1200"/>
              </a:spcAft>
            </a:pPr>
            <a:endParaRPr lang="de-DE" sz="2000" dirty="0">
              <a:effectLst/>
              <a:latin typeface="Verdana" panose="020B0604030504040204" pitchFamily="34" charset="0"/>
              <a:ea typeface="Verdana" panose="020B0604030504040204" pitchFamily="34" charset="0"/>
              <a:cs typeface="Times New Roman" panose="02020603050405020304" pitchFamily="18" charset="0"/>
            </a:endParaRPr>
          </a:p>
          <a:p>
            <a:pPr marL="0" indent="0">
              <a:lnSpc>
                <a:spcPct val="107000"/>
              </a:lnSpc>
              <a:spcAft>
                <a:spcPts val="800"/>
              </a:spcAft>
              <a:buNone/>
            </a:pPr>
            <a:endParaRPr lang="de-DE" sz="20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17902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Pessoa de casaco verde&#10;&#10;Descrição gerada automaticamente com confiança baixa">
            <a:extLst>
              <a:ext uri="{FF2B5EF4-FFF2-40B4-BE49-F238E27FC236}">
                <a16:creationId xmlns:a16="http://schemas.microsoft.com/office/drawing/2014/main" id="{AF4FE37B-1B1A-40B2-8B76-3A9F13844DD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442411" y="2298032"/>
            <a:ext cx="6328609" cy="2971800"/>
          </a:xfrm>
          <a:prstGeom prst="rect">
            <a:avLst/>
          </a:prstGeom>
          <a:noFill/>
          <a:ln>
            <a:noFill/>
          </a:ln>
        </p:spPr>
      </p:pic>
    </p:spTree>
    <p:extLst>
      <p:ext uri="{BB962C8B-B14F-4D97-AF65-F5344CB8AC3E}">
        <p14:creationId xmlns:p14="http://schemas.microsoft.com/office/powerpoint/2010/main" val="659280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369D0-AC2A-424B-B41E-D4BC464148C4}"/>
              </a:ext>
            </a:extLst>
          </p:cNvPr>
          <p:cNvSpPr>
            <a:spLocks noGrp="1"/>
          </p:cNvSpPr>
          <p:nvPr>
            <p:ph type="title"/>
          </p:nvPr>
        </p:nvSpPr>
        <p:spPr/>
        <p:txBody>
          <a:bodyPr>
            <a:normAutofit/>
          </a:bodyPr>
          <a:lstStyle/>
          <a:p>
            <a:r>
              <a:rPr lang="es-ES" sz="3600" b="1" kern="0" dirty="0">
                <a:effectLst/>
                <a:ea typeface="Tahoma" panose="020B0604030504040204" pitchFamily="34" charset="0"/>
                <a:cs typeface="Tahoma" panose="020B0604030504040204" pitchFamily="34" charset="0"/>
              </a:rPr>
              <a:t>Atención Primaria de Salud Integral y Covid-19 en Latinoamérica</a:t>
            </a:r>
            <a:endParaRPr lang="es-ES" dirty="0"/>
          </a:p>
        </p:txBody>
      </p:sp>
      <p:sp>
        <p:nvSpPr>
          <p:cNvPr id="3" name="Espaço Reservado para Conteúdo 2">
            <a:extLst>
              <a:ext uri="{FF2B5EF4-FFF2-40B4-BE49-F238E27FC236}">
                <a16:creationId xmlns:a16="http://schemas.microsoft.com/office/drawing/2014/main" id="{6DF33A27-6784-4EE0-8D3B-D91DC8F615C1}"/>
              </a:ext>
            </a:extLst>
          </p:cNvPr>
          <p:cNvSpPr>
            <a:spLocks noGrp="1"/>
          </p:cNvSpPr>
          <p:nvPr>
            <p:ph idx="1"/>
          </p:nvPr>
        </p:nvSpPr>
        <p:spPr>
          <a:xfrm>
            <a:off x="378823" y="1998617"/>
            <a:ext cx="11338560" cy="3963698"/>
          </a:xfrm>
        </p:spPr>
        <p:txBody>
          <a:bodyPr>
            <a:normAutofit fontScale="92500" lnSpcReduction="20000"/>
          </a:bodyPr>
          <a:lstStyle/>
          <a:p>
            <a:pPr marL="0" indent="0">
              <a:buNone/>
            </a:pPr>
            <a:r>
              <a:rPr lang="es-ES" sz="1700" b="1" dirty="0">
                <a:latin typeface="Trebuchet MS" panose="020B0603020202020204" pitchFamily="34" charset="0"/>
                <a:hlinkClick r:id="rId2">
                  <a:extLst>
                    <a:ext uri="{A12FA001-AC4F-418D-AE19-62706E023703}">
                      <ahyp:hlinkClr xmlns:ahyp="http://schemas.microsoft.com/office/drawing/2018/hyperlinkcolor" val="tx"/>
                    </a:ext>
                  </a:extLst>
                </a:hlinkClick>
              </a:rPr>
              <a:t>Giovanella L et al. </a:t>
            </a:r>
            <a:r>
              <a:rPr lang="es-ES" sz="1700" b="1" dirty="0">
                <a:latin typeface="Trebuchet MS" panose="020B0603020202020204" pitchFamily="34" charset="0"/>
              </a:rPr>
              <a:t>Atención </a:t>
            </a:r>
            <a:r>
              <a:rPr lang="es-ES" sz="1700" b="1" i="0" dirty="0">
                <a:effectLst/>
                <a:latin typeface="Trebuchet MS" panose="020B0603020202020204" pitchFamily="34" charset="0"/>
              </a:rPr>
              <a:t>Primaria de Salud en Suramérica. ISAGS, 2015. </a:t>
            </a:r>
            <a:r>
              <a:rPr lang="es-ES" sz="1700" dirty="0">
                <a:hlinkClick r:id="rId2">
                  <a:extLst>
                    <a:ext uri="{A12FA001-AC4F-418D-AE19-62706E023703}">
                      <ahyp:hlinkClr xmlns:ahyp="http://schemas.microsoft.com/office/drawing/2018/hyperlinkcolor" val="tx"/>
                    </a:ext>
                  </a:extLst>
                </a:hlinkClick>
              </a:rPr>
              <a:t>http://www.rets.epsjv.fiocruz.br/biblioteca/atencion-primaria-de-salud-en-suramerica-0</a:t>
            </a:r>
            <a:r>
              <a:rPr lang="es-ES" sz="1700" dirty="0"/>
              <a:t> </a:t>
            </a:r>
          </a:p>
          <a:p>
            <a:pPr marL="0" indent="0">
              <a:buNone/>
            </a:pPr>
            <a:r>
              <a:rPr lang="de-DE" sz="1700" b="0" i="0" dirty="0">
                <a:effectLst/>
                <a:latin typeface="Arial" panose="020B0604020202020204" pitchFamily="34" charset="0"/>
              </a:rPr>
              <a:t>Giovanella, Ligia, Vega, Román, </a:t>
            </a:r>
            <a:r>
              <a:rPr lang="de-DE" sz="1700" b="0" i="0" dirty="0" err="1">
                <a:effectLst/>
                <a:latin typeface="Arial" panose="020B0604020202020204" pitchFamily="34" charset="0"/>
              </a:rPr>
              <a:t>Tejerina</a:t>
            </a:r>
            <a:r>
              <a:rPr lang="de-DE" sz="1700" b="0" i="0" dirty="0">
                <a:effectLst/>
                <a:latin typeface="Arial" panose="020B0604020202020204" pitchFamily="34" charset="0"/>
              </a:rPr>
              <a:t>-Silva, </a:t>
            </a:r>
            <a:r>
              <a:rPr lang="de-DE" sz="1700" b="0" i="0" dirty="0" err="1">
                <a:effectLst/>
                <a:latin typeface="Arial" panose="020B0604020202020204" pitchFamily="34" charset="0"/>
              </a:rPr>
              <a:t>Herland</a:t>
            </a:r>
            <a:r>
              <a:rPr lang="de-DE" sz="1700" b="0" i="0" dirty="0">
                <a:effectLst/>
                <a:latin typeface="Arial" panose="020B0604020202020204" pitchFamily="34" charset="0"/>
              </a:rPr>
              <a:t>, Acosta-Ramirez, </a:t>
            </a:r>
            <a:r>
              <a:rPr lang="de-DE" sz="1700" b="0" i="0" dirty="0" err="1">
                <a:effectLst/>
                <a:latin typeface="Arial" panose="020B0604020202020204" pitchFamily="34" charset="0"/>
              </a:rPr>
              <a:t>Naydú</a:t>
            </a:r>
            <a:r>
              <a:rPr lang="de-DE" sz="1700" b="0" i="0" dirty="0">
                <a:effectLst/>
                <a:latin typeface="Arial" panose="020B0604020202020204" pitchFamily="34" charset="0"/>
              </a:rPr>
              <a:t>, </a:t>
            </a:r>
            <a:r>
              <a:rPr lang="de-DE" sz="1700" b="0" i="0" dirty="0" err="1">
                <a:effectLst/>
                <a:latin typeface="Arial" panose="020B0604020202020204" pitchFamily="34" charset="0"/>
              </a:rPr>
              <a:t>Parada</a:t>
            </a:r>
            <a:r>
              <a:rPr lang="de-DE" sz="1700" b="0" i="0" dirty="0">
                <a:effectLst/>
                <a:latin typeface="Arial" panose="020B0604020202020204" pitchFamily="34" charset="0"/>
              </a:rPr>
              <a:t>-Lezcano, Mario, Ríos, Gilberto, </a:t>
            </a:r>
            <a:r>
              <a:rPr lang="de-DE" sz="1700" b="0" i="0" dirty="0" err="1">
                <a:effectLst/>
                <a:latin typeface="Arial" panose="020B0604020202020204" pitchFamily="34" charset="0"/>
              </a:rPr>
              <a:t>Iturrieta</a:t>
            </a:r>
            <a:r>
              <a:rPr lang="de-DE" sz="1700" b="0" i="0" dirty="0">
                <a:effectLst/>
                <a:latin typeface="Arial" panose="020B0604020202020204" pitchFamily="34" charset="0"/>
              </a:rPr>
              <a:t>, Daisy, Almeida, Patty Fidelis de, &amp; </a:t>
            </a:r>
            <a:r>
              <a:rPr lang="de-DE" sz="1700" b="0" i="0" dirty="0" err="1">
                <a:effectLst/>
                <a:latin typeface="Arial" panose="020B0604020202020204" pitchFamily="34" charset="0"/>
              </a:rPr>
              <a:t>Feo</a:t>
            </a:r>
            <a:r>
              <a:rPr lang="de-DE" sz="1700" b="0" i="0" dirty="0">
                <a:effectLst/>
                <a:latin typeface="Arial" panose="020B0604020202020204" pitchFamily="34" charset="0"/>
              </a:rPr>
              <a:t>, Oscar. (2021). ¿Es la </a:t>
            </a:r>
            <a:r>
              <a:rPr lang="de-DE" sz="1700" b="0" i="0" dirty="0" err="1">
                <a:effectLst/>
                <a:latin typeface="Arial" panose="020B0604020202020204" pitchFamily="34" charset="0"/>
              </a:rPr>
              <a:t>atención</a:t>
            </a:r>
            <a:r>
              <a:rPr lang="de-DE" sz="1700" b="0" i="0" dirty="0">
                <a:effectLst/>
                <a:latin typeface="Arial" panose="020B0604020202020204" pitchFamily="34" charset="0"/>
              </a:rPr>
              <a:t> </a:t>
            </a:r>
            <a:r>
              <a:rPr lang="de-DE" sz="1700" b="0" i="0" dirty="0" err="1">
                <a:effectLst/>
                <a:latin typeface="Arial" panose="020B0604020202020204" pitchFamily="34" charset="0"/>
              </a:rPr>
              <a:t>primaria</a:t>
            </a:r>
            <a:r>
              <a:rPr lang="de-DE" sz="1700" b="0" i="0" dirty="0">
                <a:effectLst/>
                <a:latin typeface="Arial" panose="020B0604020202020204" pitchFamily="34" charset="0"/>
              </a:rPr>
              <a:t> de </a:t>
            </a:r>
            <a:r>
              <a:rPr lang="de-DE" sz="1700" b="0" i="0" dirty="0" err="1">
                <a:effectLst/>
                <a:latin typeface="Arial" panose="020B0604020202020204" pitchFamily="34" charset="0"/>
              </a:rPr>
              <a:t>salud</a:t>
            </a:r>
            <a:r>
              <a:rPr lang="de-DE" sz="1700" b="0" i="0" dirty="0">
                <a:effectLst/>
                <a:latin typeface="Arial" panose="020B0604020202020204" pitchFamily="34" charset="0"/>
              </a:rPr>
              <a:t> integral </a:t>
            </a:r>
            <a:r>
              <a:rPr lang="de-DE" sz="1700" b="0" i="0" dirty="0" err="1">
                <a:effectLst/>
                <a:latin typeface="Arial" panose="020B0604020202020204" pitchFamily="34" charset="0"/>
              </a:rPr>
              <a:t>parte</a:t>
            </a:r>
            <a:r>
              <a:rPr lang="de-DE" sz="1700" b="0" i="0" dirty="0">
                <a:effectLst/>
                <a:latin typeface="Arial" panose="020B0604020202020204" pitchFamily="34" charset="0"/>
              </a:rPr>
              <a:t> de la </a:t>
            </a:r>
            <a:r>
              <a:rPr lang="de-DE" sz="1700" b="0" i="0" dirty="0" err="1">
                <a:effectLst/>
                <a:latin typeface="Arial" panose="020B0604020202020204" pitchFamily="34" charset="0"/>
              </a:rPr>
              <a:t>respuesta</a:t>
            </a:r>
            <a:r>
              <a:rPr lang="de-DE" sz="1700" b="0" i="0" dirty="0">
                <a:effectLst/>
                <a:latin typeface="Arial" panose="020B0604020202020204" pitchFamily="34" charset="0"/>
              </a:rPr>
              <a:t> a la </a:t>
            </a:r>
            <a:r>
              <a:rPr lang="de-DE" sz="1700" b="0" i="0" dirty="0" err="1">
                <a:effectLst/>
                <a:latin typeface="Arial" panose="020B0604020202020204" pitchFamily="34" charset="0"/>
              </a:rPr>
              <a:t>pandemia</a:t>
            </a:r>
            <a:r>
              <a:rPr lang="de-DE" sz="1700" b="0" i="0" dirty="0">
                <a:effectLst/>
                <a:latin typeface="Arial" panose="020B0604020202020204" pitchFamily="34" charset="0"/>
              </a:rPr>
              <a:t> de Covid-19 en </a:t>
            </a:r>
            <a:r>
              <a:rPr lang="de-DE" sz="1700" b="0" i="0" dirty="0" err="1">
                <a:effectLst/>
                <a:latin typeface="Arial" panose="020B0604020202020204" pitchFamily="34" charset="0"/>
              </a:rPr>
              <a:t>Latinoamérica</a:t>
            </a:r>
            <a:r>
              <a:rPr lang="de-DE" sz="1700" b="0" i="0" dirty="0">
                <a:effectLst/>
                <a:latin typeface="Arial" panose="020B0604020202020204" pitchFamily="34" charset="0"/>
              </a:rPr>
              <a:t>?. </a:t>
            </a:r>
            <a:r>
              <a:rPr lang="de-DE" sz="1700" b="0" i="1" dirty="0" err="1">
                <a:effectLst/>
                <a:latin typeface="Arial" panose="020B0604020202020204" pitchFamily="34" charset="0"/>
              </a:rPr>
              <a:t>Trabalho</a:t>
            </a:r>
            <a:r>
              <a:rPr lang="de-DE" sz="1700" b="0" i="1" dirty="0">
                <a:effectLst/>
                <a:latin typeface="Arial" panose="020B0604020202020204" pitchFamily="34" charset="0"/>
              </a:rPr>
              <a:t>, </a:t>
            </a:r>
            <a:r>
              <a:rPr lang="de-DE" sz="1700" b="0" i="1" dirty="0" err="1">
                <a:effectLst/>
                <a:latin typeface="Arial" panose="020B0604020202020204" pitchFamily="34" charset="0"/>
              </a:rPr>
              <a:t>Educação</a:t>
            </a:r>
            <a:r>
              <a:rPr lang="de-DE" sz="1700" b="0" i="1" dirty="0">
                <a:effectLst/>
                <a:latin typeface="Arial" panose="020B0604020202020204" pitchFamily="34" charset="0"/>
              </a:rPr>
              <a:t> e </a:t>
            </a:r>
            <a:r>
              <a:rPr lang="de-DE" sz="1700" b="0" i="1" dirty="0" err="1">
                <a:effectLst/>
                <a:latin typeface="Arial" panose="020B0604020202020204" pitchFamily="34" charset="0"/>
              </a:rPr>
              <a:t>Saúde</a:t>
            </a:r>
            <a:r>
              <a:rPr lang="de-DE" sz="1700" b="0" i="0" dirty="0">
                <a:effectLst/>
                <a:latin typeface="Arial" panose="020B0604020202020204" pitchFamily="34" charset="0"/>
              </a:rPr>
              <a:t>, </a:t>
            </a:r>
            <a:r>
              <a:rPr lang="de-DE" sz="1700" b="0" i="1" dirty="0">
                <a:effectLst/>
                <a:latin typeface="Arial" panose="020B0604020202020204" pitchFamily="34" charset="0"/>
              </a:rPr>
              <a:t>19</a:t>
            </a:r>
            <a:r>
              <a:rPr lang="de-DE" sz="1700" b="0" i="0" dirty="0">
                <a:effectLst/>
                <a:latin typeface="Arial" panose="020B0604020202020204" pitchFamily="34" charset="0"/>
              </a:rPr>
              <a:t>, e00310142. </a:t>
            </a:r>
            <a:r>
              <a:rPr lang="de-DE" sz="1700" b="0" i="0" dirty="0" err="1">
                <a:effectLst/>
                <a:latin typeface="Arial" panose="020B0604020202020204" pitchFamily="34" charset="0"/>
              </a:rPr>
              <a:t>Epub</a:t>
            </a:r>
            <a:r>
              <a:rPr lang="de-DE" sz="1700" b="0" i="0" dirty="0">
                <a:effectLst/>
                <a:latin typeface="Arial" panose="020B0604020202020204" pitchFamily="34" charset="0"/>
              </a:rPr>
              <a:t> </a:t>
            </a:r>
            <a:r>
              <a:rPr lang="de-DE" sz="1700" b="0" i="0" dirty="0" err="1">
                <a:effectLst/>
                <a:latin typeface="Arial" panose="020B0604020202020204" pitchFamily="34" charset="0"/>
              </a:rPr>
              <a:t>Octob</a:t>
            </a:r>
            <a:r>
              <a:rPr lang="de-DE" sz="1600" b="0" i="0" dirty="0" err="1">
                <a:effectLst/>
                <a:latin typeface="Arial" panose="020B0604020202020204" pitchFamily="34" charset="0"/>
              </a:rPr>
              <a:t>er</a:t>
            </a:r>
            <a:r>
              <a:rPr lang="de-DE" sz="1600" b="0" i="0" dirty="0">
                <a:effectLst/>
                <a:latin typeface="Arial" panose="020B0604020202020204" pitchFamily="34" charset="0"/>
              </a:rPr>
              <a:t> 19, 2020.</a:t>
            </a:r>
            <a:r>
              <a:rPr lang="de-DE" sz="160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https://doi.org/10.1590/1981-7746-sol00310</a:t>
            </a:r>
            <a:r>
              <a:rPr lang="de-DE" sz="1600" dirty="0">
                <a:latin typeface="Arial" panose="020B0604020202020204" pitchFamily="34" charset="0"/>
              </a:rPr>
              <a:t> </a:t>
            </a:r>
            <a:r>
              <a:rPr lang="de-DE" sz="1600" dirty="0">
                <a:latin typeface="Arial" panose="020B0604020202020204" pitchFamily="34" charset="0"/>
                <a:hlinkClick r:id="rId4">
                  <a:extLst>
                    <a:ext uri="{A12FA001-AC4F-418D-AE19-62706E023703}">
                      <ahyp:hlinkClr xmlns:ahyp="http://schemas.microsoft.com/office/drawing/2018/hyperlinkcolor" val="tx"/>
                    </a:ext>
                  </a:extLst>
                </a:hlinkClick>
              </a:rPr>
              <a:t>https://www.scielo.br/scielo.php?pid=S1981-77462021000100402&amp;script=sci_arttext</a:t>
            </a:r>
            <a:r>
              <a:rPr lang="de-DE" sz="1600" dirty="0">
                <a:latin typeface="Arial" panose="020B0604020202020204" pitchFamily="34" charset="0"/>
              </a:rPr>
              <a:t> </a:t>
            </a:r>
          </a:p>
          <a:p>
            <a:pPr marL="0" indent="0" algn="l">
              <a:buNone/>
            </a:pPr>
            <a:r>
              <a:rPr lang="pt-BR" sz="1900" b="0" i="0" u="none" strike="noStrike" baseline="0" dirty="0">
                <a:latin typeface="HelveticaS-Regular"/>
              </a:rPr>
              <a:t>Ventura, </a:t>
            </a:r>
            <a:r>
              <a:rPr lang="pt-BR" sz="1900" b="0" i="0" u="none" strike="noStrike" baseline="0" dirty="0" err="1">
                <a:latin typeface="HelveticaS-Regular"/>
              </a:rPr>
              <a:t>Deisy</a:t>
            </a:r>
            <a:r>
              <a:rPr lang="pt-BR" sz="1900" b="0" i="0" u="none" strike="noStrike" baseline="0" dirty="0">
                <a:latin typeface="HelveticaS-Regular"/>
              </a:rPr>
              <a:t> de Freitas Lima; Bueno, Flávia </a:t>
            </a:r>
            <a:r>
              <a:rPr lang="pt-BR" sz="1900" b="0" i="0" u="none" strike="noStrike" baseline="0" dirty="0" err="1">
                <a:latin typeface="HelveticaS-Regular"/>
              </a:rPr>
              <a:t>Thedim</a:t>
            </a:r>
            <a:r>
              <a:rPr lang="pt-BR" sz="1900" b="0" i="0" u="none" strike="noStrike" baseline="0" dirty="0">
                <a:latin typeface="HelveticaS-Regular"/>
              </a:rPr>
              <a:t> Costa. </a:t>
            </a:r>
            <a:r>
              <a:rPr lang="es-ES" sz="1900" b="0" i="0" u="none" strike="noStrike" baseline="0" dirty="0">
                <a:latin typeface="HelveticaS-Regular"/>
              </a:rPr>
              <a:t>De líder a paria de la salud global: Brasil como laboratorio del “neoliberalismo epidemiológico” ante la </a:t>
            </a:r>
            <a:r>
              <a:rPr lang="es-ES" sz="1900" b="0" i="0" u="none" strike="noStrike" baseline="0" dirty="0" err="1">
                <a:latin typeface="HelveticaS-Regular"/>
              </a:rPr>
              <a:t>Covid-19</a:t>
            </a:r>
            <a:r>
              <a:rPr lang="es-ES" sz="1900" b="0" i="0" u="none" strike="noStrike" baseline="0" dirty="0">
                <a:latin typeface="HelveticaS-Regular"/>
              </a:rPr>
              <a:t>. </a:t>
            </a:r>
            <a:r>
              <a:rPr lang="pt-BR" sz="1900" b="0" i="0" u="none" strike="noStrike" baseline="0" dirty="0">
                <a:latin typeface="HelveticaS-Regular"/>
              </a:rPr>
              <a:t>Foro internacional, vol. </a:t>
            </a:r>
            <a:r>
              <a:rPr lang="pt-BR" sz="1900" b="0" i="0" u="none" strike="noStrike" baseline="0" dirty="0" err="1">
                <a:latin typeface="HelveticaS-Regular"/>
              </a:rPr>
              <a:t>LXI</a:t>
            </a:r>
            <a:r>
              <a:rPr lang="pt-BR" sz="1900" b="0" i="0" u="none" strike="noStrike" baseline="0" dirty="0">
                <a:latin typeface="HelveticaS-Regular"/>
              </a:rPr>
              <a:t>, núm. 2, 2021, pp. 427-467. DOI: 10.24201/</a:t>
            </a:r>
            <a:r>
              <a:rPr lang="pt-BR" sz="1900" b="0" i="0" u="none" strike="noStrike" baseline="0" dirty="0" err="1">
                <a:latin typeface="HelveticaS-Regular"/>
              </a:rPr>
              <a:t>fi.v61i2.2835</a:t>
            </a:r>
            <a:r>
              <a:rPr lang="pt-BR" sz="1900" b="0" i="0" u="none" strike="noStrike" baseline="0" dirty="0">
                <a:latin typeface="HelveticaS-Regular"/>
              </a:rPr>
              <a:t>. </a:t>
            </a:r>
            <a:r>
              <a:rPr lang="pt-BR" sz="1900" b="0" i="0" u="none" strike="noStrike" baseline="0" dirty="0" err="1">
                <a:latin typeface="HelveticaS-Regular"/>
              </a:rPr>
              <a:t>Disponible</a:t>
            </a:r>
            <a:r>
              <a:rPr lang="pt-BR" sz="1900" b="0" i="0" u="none" strike="noStrike" baseline="0" dirty="0">
                <a:latin typeface="HelveticaS-Regular"/>
              </a:rPr>
              <a:t> </a:t>
            </a:r>
            <a:r>
              <a:rPr lang="pt-BR" sz="1900" b="0" i="0" u="none" strike="noStrike" baseline="0" dirty="0" err="1">
                <a:latin typeface="HelveticaS-Regular"/>
              </a:rPr>
              <a:t>en</a:t>
            </a:r>
            <a:r>
              <a:rPr lang="pt-BR" sz="1900" b="0" i="0" u="none" strike="noStrike" baseline="0" dirty="0">
                <a:latin typeface="HelveticaS-Regular"/>
              </a:rPr>
              <a:t>: http://www.redalyc.org/articulo.oa?id=59967108006 </a:t>
            </a:r>
            <a:r>
              <a:rPr lang="pt-BR" sz="1900" b="0" i="0" u="none" strike="noStrike" baseline="0" dirty="0" err="1">
                <a:latin typeface="HelveticaS-Regular"/>
              </a:rPr>
              <a:t>acceso</a:t>
            </a:r>
            <a:r>
              <a:rPr lang="pt-BR" sz="1900" b="0" i="0" u="none" strike="noStrike" baseline="0" dirty="0">
                <a:latin typeface="HelveticaS-Regular"/>
              </a:rPr>
              <a:t> </a:t>
            </a:r>
            <a:r>
              <a:rPr lang="pt-BR" sz="1900" b="0" i="0" u="none" strike="noStrike" baseline="0" dirty="0" err="1">
                <a:latin typeface="HelveticaS-Regular"/>
              </a:rPr>
              <a:t>en</a:t>
            </a:r>
            <a:r>
              <a:rPr lang="pt-BR" sz="1900" b="0" i="0" u="none" strike="noStrike" baseline="0" dirty="0">
                <a:latin typeface="HelveticaS-Regular"/>
              </a:rPr>
              <a:t> 11.07.2021</a:t>
            </a:r>
          </a:p>
          <a:p>
            <a:pPr marL="0" indent="0">
              <a:buNone/>
            </a:pPr>
            <a:r>
              <a:rPr lang="pt-BR" sz="1800" dirty="0">
                <a:effectLst/>
                <a:latin typeface="Calibri" panose="020F0502020204030204" pitchFamily="34" charset="0"/>
                <a:ea typeface="Calibri" panose="020F0502020204030204" pitchFamily="34" charset="0"/>
                <a:cs typeface="Calibri" panose="020F0502020204030204" pitchFamily="34" charset="0"/>
              </a:rPr>
              <a:t>Medina MG, Giovanella L, </a:t>
            </a:r>
            <a:r>
              <a:rPr lang="pt-BR" sz="1800" dirty="0" err="1">
                <a:effectLst/>
                <a:latin typeface="Calibri" panose="020F0502020204030204" pitchFamily="34" charset="0"/>
                <a:ea typeface="Calibri" panose="020F0502020204030204" pitchFamily="34" charset="0"/>
                <a:cs typeface="Calibri" panose="020F0502020204030204" pitchFamily="34" charset="0"/>
              </a:rPr>
              <a:t>Bousquat</a:t>
            </a:r>
            <a:r>
              <a:rPr lang="pt-BR" sz="1800" dirty="0">
                <a:effectLst/>
                <a:latin typeface="Calibri" panose="020F0502020204030204" pitchFamily="34" charset="0"/>
                <a:ea typeface="Calibri" panose="020F0502020204030204" pitchFamily="34" charset="0"/>
                <a:cs typeface="Calibri" panose="020F0502020204030204" pitchFamily="34" charset="0"/>
              </a:rPr>
              <a:t> A, et al. Atenção Primária à Saúde em tempos de Covid-19: O que fazer? Cad. Saúde Pública [online]. 2020, 36:8 [citado 2020-08-30], </a:t>
            </a:r>
            <a:r>
              <a:rPr lang="pt-BR" sz="1800" dirty="0" err="1">
                <a:effectLst/>
                <a:latin typeface="Calibri" panose="020F0502020204030204" pitchFamily="34" charset="0"/>
                <a:ea typeface="Calibri" panose="020F0502020204030204" pitchFamily="34" charset="0"/>
                <a:cs typeface="Calibri" panose="020F0502020204030204" pitchFamily="34" charset="0"/>
              </a:rPr>
              <a:t>e00149720</a:t>
            </a:r>
            <a:r>
              <a:rPr lang="pt-BR" sz="1800" dirty="0">
                <a:effectLst/>
                <a:latin typeface="Calibri" panose="020F0502020204030204" pitchFamily="34" charset="0"/>
                <a:ea typeface="Calibri" panose="020F0502020204030204" pitchFamily="34" charset="0"/>
                <a:cs typeface="Calibri" panose="020F0502020204030204" pitchFamily="34" charset="0"/>
              </a:rPr>
              <a:t>. </a:t>
            </a:r>
            <a:r>
              <a:rPr lang="pt-BR" sz="1800" dirty="0" err="1">
                <a:effectLst/>
                <a:latin typeface="Calibri" panose="020F0502020204030204" pitchFamily="34" charset="0"/>
                <a:ea typeface="Calibri" panose="020F0502020204030204" pitchFamily="34" charset="0"/>
                <a:cs typeface="Calibri" panose="020F0502020204030204" pitchFamily="34" charset="0"/>
              </a:rPr>
              <a:t>Disponible</a:t>
            </a:r>
            <a:r>
              <a:rPr lang="pt-BR" sz="1800" dirty="0">
                <a:effectLst/>
                <a:latin typeface="Calibri" panose="020F0502020204030204" pitchFamily="34" charset="0"/>
                <a:ea typeface="Calibri" panose="020F0502020204030204" pitchFamily="34" charset="0"/>
                <a:cs typeface="Calibri" panose="020F0502020204030204" pitchFamily="34" charset="0"/>
              </a:rPr>
              <a:t> </a:t>
            </a:r>
            <a:r>
              <a:rPr lang="pt-BR" sz="1800" dirty="0" err="1">
                <a:effectLst/>
                <a:latin typeface="Calibri" panose="020F0502020204030204" pitchFamily="34" charset="0"/>
                <a:ea typeface="Calibri" panose="020F0502020204030204" pitchFamily="34" charset="0"/>
                <a:cs typeface="Calibri" panose="020F0502020204030204" pitchFamily="34" charset="0"/>
              </a:rPr>
              <a:t>en</a:t>
            </a:r>
            <a:r>
              <a:rPr lang="pt-BR" sz="1800" dirty="0">
                <a:effectLst/>
                <a:latin typeface="Calibri" panose="020F0502020204030204" pitchFamily="34" charset="0"/>
                <a:ea typeface="Calibri" panose="020F0502020204030204" pitchFamily="34" charset="0"/>
                <a:cs typeface="Calibri" panose="020F0502020204030204" pitchFamily="34" charset="0"/>
              </a:rPr>
              <a:t>: </a:t>
            </a:r>
            <a:r>
              <a:rPr lang="pt-BR"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https://doi.org/10.1590/0102-311X00149720</a:t>
            </a:r>
            <a:r>
              <a:rPr lang="pt-BR" sz="1800" dirty="0">
                <a:effectLst/>
                <a:latin typeface="Calibri" panose="020F0502020204030204" pitchFamily="34" charset="0"/>
                <a:ea typeface="Calibri" panose="020F0502020204030204" pitchFamily="34" charset="0"/>
                <a:cs typeface="Calibri" panose="020F0502020204030204" pitchFamily="34" charset="0"/>
              </a:rPr>
              <a:t> </a:t>
            </a:r>
          </a:p>
          <a:p>
            <a:pPr marL="0" indent="0">
              <a:buNone/>
            </a:pPr>
            <a:r>
              <a:rPr lang="pt-BR" sz="1800" dirty="0" err="1">
                <a:effectLst/>
                <a:latin typeface="Calibri" panose="020F0502020204030204" pitchFamily="34" charset="0"/>
                <a:ea typeface="Calibri" panose="020F0502020204030204" pitchFamily="34" charset="0"/>
                <a:cs typeface="Calibri" panose="020F0502020204030204" pitchFamily="34" charset="0"/>
              </a:rPr>
              <a:t>Bousquat</a:t>
            </a:r>
            <a:r>
              <a:rPr lang="pt-BR" sz="1800" dirty="0">
                <a:effectLst/>
                <a:latin typeface="Calibri" panose="020F0502020204030204" pitchFamily="34" charset="0"/>
                <a:ea typeface="Calibri" panose="020F0502020204030204" pitchFamily="34" charset="0"/>
                <a:cs typeface="Calibri" panose="020F0502020204030204" pitchFamily="34" charset="0"/>
              </a:rPr>
              <a:t> A, Giovanella L, Medina MG, Mendonça </a:t>
            </a:r>
            <a:r>
              <a:rPr lang="pt-BR" sz="1800" dirty="0" err="1">
                <a:effectLst/>
                <a:latin typeface="Calibri" panose="020F0502020204030204" pitchFamily="34" charset="0"/>
                <a:ea typeface="Calibri" panose="020F0502020204030204" pitchFamily="34" charset="0"/>
                <a:cs typeface="Calibri" panose="020F0502020204030204" pitchFamily="34" charset="0"/>
              </a:rPr>
              <a:t>MHM</a:t>
            </a:r>
            <a:r>
              <a:rPr lang="pt-BR" sz="1800" dirty="0">
                <a:effectLst/>
                <a:latin typeface="Calibri" panose="020F0502020204030204" pitchFamily="34" charset="0"/>
                <a:ea typeface="Calibri" panose="020F0502020204030204" pitchFamily="34" charset="0"/>
                <a:cs typeface="Calibri" panose="020F0502020204030204" pitchFamily="34" charset="0"/>
              </a:rPr>
              <a:t>, Facchini LA, Tasca R. </a:t>
            </a:r>
            <a:r>
              <a:rPr lang="pt-BR" sz="1800" dirty="0" err="1">
                <a:effectLst/>
                <a:latin typeface="Calibri" panose="020F0502020204030204" pitchFamily="34" charset="0"/>
                <a:ea typeface="Calibri" panose="020F0502020204030204" pitchFamily="34" charset="0"/>
                <a:cs typeface="Calibri" panose="020F0502020204030204" pitchFamily="34" charset="0"/>
              </a:rPr>
              <a:t>Nedel</a:t>
            </a:r>
            <a:r>
              <a:rPr lang="pt-BR" sz="1800" dirty="0">
                <a:effectLst/>
                <a:latin typeface="Calibri" panose="020F0502020204030204" pitchFamily="34" charset="0"/>
                <a:ea typeface="Calibri" panose="020F0502020204030204" pitchFamily="34" charset="0"/>
                <a:cs typeface="Calibri" panose="020F0502020204030204" pitchFamily="34" charset="0"/>
              </a:rPr>
              <a:t> F, Lima </a:t>
            </a:r>
            <a:r>
              <a:rPr lang="pt-BR" sz="1800" dirty="0" err="1">
                <a:effectLst/>
                <a:latin typeface="Calibri" panose="020F0502020204030204" pitchFamily="34" charset="0"/>
                <a:ea typeface="Calibri" panose="020F0502020204030204" pitchFamily="34" charset="0"/>
                <a:cs typeface="Calibri" panose="020F0502020204030204" pitchFamily="34" charset="0"/>
              </a:rPr>
              <a:t>JG</a:t>
            </a:r>
            <a:r>
              <a:rPr lang="pt-BR" sz="1800" dirty="0">
                <a:effectLst/>
                <a:latin typeface="Calibri" panose="020F0502020204030204" pitchFamily="34" charset="0"/>
                <a:ea typeface="Calibri" panose="020F0502020204030204" pitchFamily="34" charset="0"/>
                <a:cs typeface="Calibri" panose="020F0502020204030204" pitchFamily="34" charset="0"/>
              </a:rPr>
              <a:t>, Mota PHS, Aquino R. Desafios da Atenção Básica no enfrentamento da pandemia da Covid-19 no SUS. Relatório de Pesquisa. USP, Fiocruz, UFBA, </a:t>
            </a:r>
            <a:r>
              <a:rPr lang="pt-BR" sz="1800" dirty="0" err="1">
                <a:effectLst/>
                <a:latin typeface="Calibri" panose="020F0502020204030204" pitchFamily="34" charset="0"/>
                <a:ea typeface="Calibri" panose="020F0502020204030204" pitchFamily="34" charset="0"/>
                <a:cs typeface="Calibri" panose="020F0502020204030204" pitchFamily="34" charset="0"/>
              </a:rPr>
              <a:t>UFPEL</a:t>
            </a:r>
            <a:r>
              <a:rPr lang="pt-BR" sz="1800" dirty="0">
                <a:effectLst/>
                <a:latin typeface="Calibri" panose="020F0502020204030204" pitchFamily="34" charset="0"/>
                <a:ea typeface="Calibri" panose="020F0502020204030204" pitchFamily="34" charset="0"/>
                <a:cs typeface="Calibri" panose="020F0502020204030204" pitchFamily="34" charset="0"/>
              </a:rPr>
              <a:t>, OPAS Brasil. Rede de Pesquisa em Atenção Primária à Saúde da Abrasco. Rio de Janeiro: Rede de Pesquisa em APS Abrasco. Agosto de 2020. </a:t>
            </a:r>
            <a:r>
              <a:rPr lang="es-ES" sz="1800" dirty="0">
                <a:effectLst/>
                <a:latin typeface="Calibri" panose="020F0502020204030204" pitchFamily="34" charset="0"/>
                <a:ea typeface="Arial" panose="020B0604020202020204" pitchFamily="34" charset="0"/>
                <a:cs typeface="Calibri" panose="020F0502020204030204" pitchFamily="34" charset="0"/>
              </a:rPr>
              <a:t>Disponible en: </a:t>
            </a:r>
            <a:r>
              <a:rPr lang="es-CR" sz="180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https://redeaps.org.br/2020/08/30/relatorio-completo-da-pesquisa-desafios-da-ab-no-enfrentamento-da-pandemia-da-covid-19-no-sus/</a:t>
            </a:r>
            <a:r>
              <a:rPr lang="es-CR" sz="1800" dirty="0">
                <a:effectLst/>
                <a:latin typeface="Calibri" panose="020F0502020204030204" pitchFamily="34" charset="0"/>
                <a:ea typeface="Calibri" panose="020F0502020204030204" pitchFamily="34" charset="0"/>
                <a:cs typeface="Calibri" panose="020F0502020204030204" pitchFamily="34" charset="0"/>
              </a:rPr>
              <a:t> </a:t>
            </a:r>
            <a:r>
              <a:rPr lang="es-ES" sz="1800" dirty="0">
                <a:effectLst/>
                <a:latin typeface="Calibri" panose="020F0502020204030204" pitchFamily="34" charset="0"/>
                <a:ea typeface="Calibri" panose="020F0502020204030204" pitchFamily="34" charset="0"/>
                <a:cs typeface="Calibri" panose="020F0502020204030204" pitchFamily="34" charset="0"/>
              </a:rPr>
              <a:t>Acceso en: 12.01 2021.</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None/>
            </a:pPr>
            <a:endParaRPr lang="pt-BR" sz="1900" b="0" i="0" u="none" strike="noStrike" baseline="0" dirty="0">
              <a:latin typeface="HelveticaS-Regular"/>
            </a:endParaRPr>
          </a:p>
          <a:p>
            <a:pPr marL="0" indent="0">
              <a:buNone/>
            </a:pPr>
            <a:endParaRPr lang="de-DE" sz="1900" dirty="0">
              <a:latin typeface="Arial" panose="020B0604020202020204" pitchFamily="34" charset="0"/>
            </a:endParaRPr>
          </a:p>
          <a:p>
            <a:pPr marL="0" indent="0">
              <a:buNone/>
            </a:pPr>
            <a:endParaRPr lang="es-ES" sz="1600" dirty="0"/>
          </a:p>
          <a:p>
            <a:pPr marL="0" indent="0">
              <a:buNone/>
            </a:pPr>
            <a:endParaRPr lang="es-ES" dirty="0"/>
          </a:p>
        </p:txBody>
      </p:sp>
    </p:spTree>
    <p:extLst>
      <p:ext uri="{BB962C8B-B14F-4D97-AF65-F5344CB8AC3E}">
        <p14:creationId xmlns:p14="http://schemas.microsoft.com/office/powerpoint/2010/main" val="294558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12840-CE4F-4A15-8A23-508CDBA308BF}"/>
              </a:ext>
            </a:extLst>
          </p:cNvPr>
          <p:cNvSpPr>
            <a:spLocks noGrp="1"/>
          </p:cNvSpPr>
          <p:nvPr>
            <p:ph type="title"/>
          </p:nvPr>
        </p:nvSpPr>
        <p:spPr>
          <a:xfrm>
            <a:off x="680321" y="753228"/>
            <a:ext cx="10006040" cy="1080938"/>
          </a:xfrm>
        </p:spPr>
        <p:txBody>
          <a:bodyPr>
            <a:normAutofit/>
          </a:bodyPr>
          <a:lstStyle/>
          <a:p>
            <a:r>
              <a:rPr lang="de-DE" dirty="0"/>
              <a:t>Brasil </a:t>
            </a:r>
            <a:r>
              <a:rPr lang="de-DE" dirty="0" err="1"/>
              <a:t>Sistema</a:t>
            </a:r>
            <a:r>
              <a:rPr lang="de-DE" dirty="0"/>
              <a:t> </a:t>
            </a:r>
            <a:r>
              <a:rPr lang="de-DE" dirty="0" err="1"/>
              <a:t>Único</a:t>
            </a:r>
            <a:r>
              <a:rPr lang="de-DE" dirty="0"/>
              <a:t> de </a:t>
            </a:r>
            <a:r>
              <a:rPr lang="de-DE" dirty="0" err="1"/>
              <a:t>Salud</a:t>
            </a:r>
            <a:r>
              <a:rPr lang="de-DE" dirty="0"/>
              <a:t>  SUS – </a:t>
            </a:r>
            <a:r>
              <a:rPr lang="de-DE" dirty="0" err="1"/>
              <a:t>Atención</a:t>
            </a:r>
            <a:r>
              <a:rPr lang="de-DE" dirty="0"/>
              <a:t> Primaria de </a:t>
            </a:r>
            <a:r>
              <a:rPr lang="de-DE" dirty="0" err="1"/>
              <a:t>salud</a:t>
            </a:r>
            <a:endParaRPr lang="pt-BR" dirty="0"/>
          </a:p>
        </p:txBody>
      </p:sp>
      <p:sp>
        <p:nvSpPr>
          <p:cNvPr id="3" name="Espaço Reservado para Conteúdo 2">
            <a:extLst>
              <a:ext uri="{FF2B5EF4-FFF2-40B4-BE49-F238E27FC236}">
                <a16:creationId xmlns:a16="http://schemas.microsoft.com/office/drawing/2014/main" id="{60A62B1F-7437-4743-8263-4F9612FC2598}"/>
              </a:ext>
            </a:extLst>
          </p:cNvPr>
          <p:cNvSpPr>
            <a:spLocks noGrp="1"/>
          </p:cNvSpPr>
          <p:nvPr>
            <p:ph idx="1"/>
          </p:nvPr>
        </p:nvSpPr>
        <p:spPr>
          <a:xfrm>
            <a:off x="242711" y="1834166"/>
            <a:ext cx="11268968" cy="5413301"/>
          </a:xfrm>
        </p:spPr>
        <p:txBody>
          <a:bodyPr>
            <a:noAutofit/>
          </a:bodyPr>
          <a:lstStyle/>
          <a:p>
            <a:pPr>
              <a:lnSpc>
                <a:spcPct val="100000"/>
              </a:lnSpc>
              <a:spcBef>
                <a:spcPts val="0"/>
              </a:spcBef>
              <a:spcAft>
                <a:spcPts val="600"/>
              </a:spcAft>
            </a:pPr>
            <a:r>
              <a:rPr lang="es-CR" sz="2000" dirty="0">
                <a:latin typeface="Verdana" panose="020B0604030504040204" pitchFamily="34" charset="0"/>
                <a:ea typeface="Verdana" panose="020B0604030504040204" pitchFamily="34" charset="0"/>
              </a:rPr>
              <a:t>En Brasil, el derecho universal a la salud se estableció en 1988 en el proceso de redemocratización después de 20 años de dictadura militar con la promulgación de una nueva Constitución Federal democrática y ciudadana que establece: “La salud es un derecho </a:t>
            </a:r>
            <a:r>
              <a:rPr lang="es-CR" sz="2000" dirty="0">
                <a:effectLst/>
                <a:latin typeface="Verdana" panose="020B0604030504040204" pitchFamily="34" charset="0"/>
                <a:ea typeface="Verdana" panose="020B0604030504040204" pitchFamily="34" charset="0"/>
              </a:rPr>
              <a:t>de todos y deber del Estado...” </a:t>
            </a:r>
          </a:p>
          <a:p>
            <a:pPr algn="just">
              <a:spcAft>
                <a:spcPts val="600"/>
              </a:spcAft>
            </a:pPr>
            <a:r>
              <a:rPr lang="es-CR" sz="2000" dirty="0">
                <a:latin typeface="Verdana" panose="020B0604030504040204" pitchFamily="34" charset="0"/>
                <a:ea typeface="Verdana" panose="020B0604030504040204" pitchFamily="34" charset="0"/>
              </a:rPr>
              <a:t>Criado el Sistema Único de Salud (SUS) de financiación fiscal y acceso universal</a:t>
            </a:r>
          </a:p>
          <a:p>
            <a:pPr algn="just">
              <a:spcAft>
                <a:spcPts val="600"/>
              </a:spcAft>
            </a:pPr>
            <a:r>
              <a:rPr lang="es-CR" sz="2000" dirty="0">
                <a:latin typeface="Verdana" panose="020B0604030504040204" pitchFamily="34" charset="0"/>
                <a:ea typeface="Verdana" panose="020B0604030504040204" pitchFamily="34" charset="0"/>
              </a:rPr>
              <a:t>Sin embargo, los problemas estructurales del sistema de salud brasileño, agravados por la conjuntura política y económica y por las acciones negacionista del gobierno federal, llevaron a Brasil a enfrentar la pandemia con un SUS frágil </a:t>
            </a:r>
          </a:p>
          <a:p>
            <a:r>
              <a:rPr lang="es-ES" sz="2000" dirty="0">
                <a:latin typeface="Verdana" panose="020B0604030504040204" pitchFamily="34" charset="0"/>
                <a:ea typeface="Verdana" panose="020B0604030504040204" pitchFamily="34" charset="0"/>
              </a:rPr>
              <a:t>En Brasil el gobierno de extrema derecha desarrolló una estrategia institucional de propagación del coronavirus, liderada por el presidente de la República </a:t>
            </a:r>
          </a:p>
          <a:p>
            <a:r>
              <a:rPr lang="es-ES" sz="2000" dirty="0">
                <a:latin typeface="Verdana" panose="020B0604030504040204" pitchFamily="34" charset="0"/>
                <a:ea typeface="Verdana" panose="020B0604030504040204" pitchFamily="34" charset="0"/>
              </a:rPr>
              <a:t>Hoy tenemos + 588 mil muertes por </a:t>
            </a:r>
            <a:r>
              <a:rPr lang="es-ES" sz="2000" dirty="0" err="1">
                <a:latin typeface="Verdana" panose="020B0604030504040204" pitchFamily="34" charset="0"/>
                <a:ea typeface="Verdana" panose="020B0604030504040204" pitchFamily="34" charset="0"/>
              </a:rPr>
              <a:t>Covid-19</a:t>
            </a:r>
            <a:r>
              <a:rPr lang="es-ES" sz="2000" dirty="0">
                <a:latin typeface="Verdana" panose="020B0604030504040204" pitchFamily="34" charset="0"/>
                <a:ea typeface="Verdana" panose="020B0604030504040204" pitchFamily="34" charset="0"/>
              </a:rPr>
              <a:t> – genocidio! </a:t>
            </a:r>
          </a:p>
          <a:p>
            <a:r>
              <a:rPr lang="es-ES" sz="2000" dirty="0">
                <a:latin typeface="Verdana" panose="020B0604030504040204" pitchFamily="34" charset="0"/>
                <a:ea typeface="Verdana" panose="020B0604030504040204" pitchFamily="34" charset="0"/>
              </a:rPr>
              <a:t>El gobierno se negó a comprar vacunas en tiempo: 34% de la población con vacunación completa  (64% 1 dosis; 200 millones de dosis aplicadas - 10 set 2021) </a:t>
            </a:r>
            <a:endParaRPr lang="es-CR" sz="2000" dirty="0">
              <a:latin typeface="Verdana" panose="020B0604030504040204" pitchFamily="34" charset="0"/>
              <a:ea typeface="Verdana" panose="020B0604030504040204" pitchFamily="34" charset="0"/>
            </a:endParaRPr>
          </a:p>
          <a:p>
            <a:pPr>
              <a:lnSpc>
                <a:spcPct val="100000"/>
              </a:lnSpc>
              <a:spcBef>
                <a:spcPts val="0"/>
              </a:spcBef>
              <a:spcAft>
                <a:spcPts val="600"/>
              </a:spcAft>
            </a:pPr>
            <a:endParaRPr lang="es-CR" sz="2000" dirty="0">
              <a:latin typeface="Verdana" panose="020B0604030504040204" pitchFamily="34" charset="0"/>
              <a:ea typeface="Verdana" panose="020B0604030504040204" pitchFamily="34" charset="0"/>
            </a:endParaRPr>
          </a:p>
          <a:p>
            <a:pPr>
              <a:lnSpc>
                <a:spcPct val="100000"/>
              </a:lnSpc>
              <a:spcBef>
                <a:spcPts val="0"/>
              </a:spcBef>
              <a:spcAft>
                <a:spcPts val="600"/>
              </a:spcAft>
            </a:pPr>
            <a:endParaRPr lang="de-DE" sz="2000" dirty="0">
              <a:latin typeface="+mj-lt"/>
              <a:cs typeface="Times New Roman" panose="02020603050405020304" pitchFamily="18" charset="0"/>
            </a:endParaRPr>
          </a:p>
        </p:txBody>
      </p:sp>
    </p:spTree>
    <p:extLst>
      <p:ext uri="{BB962C8B-B14F-4D97-AF65-F5344CB8AC3E}">
        <p14:creationId xmlns:p14="http://schemas.microsoft.com/office/powerpoint/2010/main" val="3758542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0" name="Rectangle 15">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m 3" descr="Interface gráfica do usuário, Aplicativo, Site&#10;&#10;Descrição gerada automaticamente">
            <a:extLst>
              <a:ext uri="{FF2B5EF4-FFF2-40B4-BE49-F238E27FC236}">
                <a16:creationId xmlns:a16="http://schemas.microsoft.com/office/drawing/2014/main" id="{31095EA5-2A62-4A6A-9D42-0348045EB2F6}"/>
              </a:ext>
            </a:extLst>
          </p:cNvPr>
          <p:cNvPicPr/>
          <p:nvPr/>
        </p:nvPicPr>
        <p:blipFill rotWithShape="1">
          <a:blip r:embed="rId3"/>
          <a:srcRect l="11203" t="28393" r="43512" b="21953"/>
          <a:stretch/>
        </p:blipFill>
        <p:spPr bwMode="auto">
          <a:xfrm>
            <a:off x="634277" y="883989"/>
            <a:ext cx="10759628" cy="5155864"/>
          </a:xfrm>
          <a:prstGeom prst="rect">
            <a:avLst/>
          </a:prstGeom>
          <a:ln>
            <a:noFill/>
          </a:ln>
          <a:effectLst/>
          <a:extLst>
            <a:ext uri="{53640926-AAD7-44D8-BBD7-CCE9431645EC}">
              <a14:shadowObscured xmlns:a14="http://schemas.microsoft.com/office/drawing/2010/main"/>
            </a:ext>
          </a:extLst>
        </p:spPr>
      </p:pic>
      <p:sp>
        <p:nvSpPr>
          <p:cNvPr id="12" name="CaixaDeTexto 11">
            <a:extLst>
              <a:ext uri="{FF2B5EF4-FFF2-40B4-BE49-F238E27FC236}">
                <a16:creationId xmlns:a16="http://schemas.microsoft.com/office/drawing/2014/main" id="{B318F855-B63C-4C6A-8EFA-8D2D3ED02FB1}"/>
              </a:ext>
            </a:extLst>
          </p:cNvPr>
          <p:cNvSpPr txBox="1"/>
          <p:nvPr/>
        </p:nvSpPr>
        <p:spPr>
          <a:xfrm>
            <a:off x="3046997" y="3223176"/>
            <a:ext cx="6093994" cy="375552"/>
          </a:xfrm>
          <a:prstGeom prst="rect">
            <a:avLst/>
          </a:prstGeom>
          <a:noFill/>
        </p:spPr>
        <p:txBody>
          <a:bodyPr wrap="square">
            <a:spAutoFit/>
          </a:bodyPr>
          <a:lstStyle/>
          <a:p>
            <a:pPr>
              <a:lnSpc>
                <a:spcPct val="107000"/>
              </a:lnSpc>
              <a:spcAft>
                <a:spcPts val="800"/>
              </a:spcAft>
            </a:pPr>
            <a:r>
              <a:rPr lang="de-DE" sz="1800" dirty="0">
                <a:effectLst/>
                <a:latin typeface="CIDFont+F1"/>
                <a:ea typeface="Calibri" panose="020F0502020204030204" pitchFamily="34" charset="0"/>
                <a:cs typeface="CIDFont+F1"/>
              </a:rPr>
              <a:t> </a:t>
            </a:r>
            <a:r>
              <a:rPr lang="es-ES" sz="1800" dirty="0">
                <a:effectLst/>
                <a:latin typeface="CIDFont+F1"/>
                <a:ea typeface="Calibri" panose="020F0502020204030204" pitchFamily="34" charset="0"/>
                <a:cs typeface="CIDFont+F1"/>
              </a:rPr>
              <a:t>7 meses con más de mil muertes por día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CaixaDeTexto 13">
            <a:extLst>
              <a:ext uri="{FF2B5EF4-FFF2-40B4-BE49-F238E27FC236}">
                <a16:creationId xmlns:a16="http://schemas.microsoft.com/office/drawing/2014/main" id="{444246D3-26B0-4B76-8038-0394FC6D8F31}"/>
              </a:ext>
            </a:extLst>
          </p:cNvPr>
          <p:cNvSpPr txBox="1"/>
          <p:nvPr/>
        </p:nvSpPr>
        <p:spPr>
          <a:xfrm>
            <a:off x="7125703" y="1678031"/>
            <a:ext cx="6093994" cy="375552"/>
          </a:xfrm>
          <a:prstGeom prst="rect">
            <a:avLst/>
          </a:prstGeom>
          <a:noFill/>
        </p:spPr>
        <p:txBody>
          <a:bodyPr wrap="square">
            <a:spAutoFit/>
          </a:bodyPr>
          <a:lstStyle/>
          <a:p>
            <a:pPr>
              <a:lnSpc>
                <a:spcPct val="107000"/>
              </a:lnSpc>
              <a:spcAft>
                <a:spcPts val="800"/>
              </a:spcAft>
            </a:pPr>
            <a:r>
              <a:rPr lang="de-DE" sz="1800" dirty="0">
                <a:effectLst/>
                <a:latin typeface="CIDFont+F1"/>
                <a:ea typeface="Calibri" panose="020F0502020204030204" pitchFamily="34" charset="0"/>
                <a:cs typeface="CIDFont+F1"/>
              </a:rPr>
              <a:t> </a:t>
            </a:r>
            <a:r>
              <a:rPr lang="es-ES" sz="1800" dirty="0">
                <a:solidFill>
                  <a:schemeClr val="bg1"/>
                </a:solidFill>
                <a:effectLst/>
                <a:latin typeface="CIDFont+F1"/>
                <a:ea typeface="Calibri" panose="020F0502020204030204" pitchFamily="34" charset="0"/>
                <a:cs typeface="CIDFont+F1"/>
              </a:rPr>
              <a:t>7 meses con más de mil muertes por día </a:t>
            </a:r>
            <a:endParaRPr lang="de-DE"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CaixaDeTexto 7">
            <a:extLst>
              <a:ext uri="{FF2B5EF4-FFF2-40B4-BE49-F238E27FC236}">
                <a16:creationId xmlns:a16="http://schemas.microsoft.com/office/drawing/2014/main" id="{EABA4A74-D6E9-4A25-BA9C-1479DBE17DB6}"/>
              </a:ext>
            </a:extLst>
          </p:cNvPr>
          <p:cNvSpPr txBox="1"/>
          <p:nvPr/>
        </p:nvSpPr>
        <p:spPr>
          <a:xfrm>
            <a:off x="218783" y="6488668"/>
            <a:ext cx="11644354" cy="369332"/>
          </a:xfrm>
          <a:prstGeom prst="rect">
            <a:avLst/>
          </a:prstGeom>
          <a:noFill/>
        </p:spPr>
        <p:txBody>
          <a:bodyPr wrap="square">
            <a:spAutoFit/>
          </a:bodyPr>
          <a:lstStyle/>
          <a:p>
            <a:r>
              <a:rPr lang="pt-BR" sz="1800" b="0" i="0" u="none" strike="noStrike" baseline="0" dirty="0">
                <a:latin typeface="ArialMT"/>
              </a:rPr>
              <a:t>pandemia escancarou as desigualdades nas cidades: São Paulo: </a:t>
            </a:r>
            <a:r>
              <a:rPr lang="pt-BR" sz="1800" b="0" i="0" u="none" strike="noStrike" baseline="0" dirty="0" err="1">
                <a:latin typeface="ArialMT"/>
              </a:rPr>
              <a:t>barrios</a:t>
            </a:r>
            <a:r>
              <a:rPr lang="pt-BR" sz="1800" b="0" i="0" u="none" strike="noStrike" baseline="0" dirty="0">
                <a:latin typeface="ArialMT"/>
              </a:rPr>
              <a:t> </a:t>
            </a:r>
            <a:r>
              <a:rPr lang="pt-BR" sz="1800" b="0" i="0" u="none" strike="noStrike" baseline="0" dirty="0" err="1">
                <a:latin typeface="ArialMT"/>
              </a:rPr>
              <a:t>con</a:t>
            </a:r>
            <a:r>
              <a:rPr lang="pt-BR" sz="1800" b="0" i="0" u="none" strike="noStrike" baseline="0" dirty="0">
                <a:latin typeface="ArialMT"/>
              </a:rPr>
              <a:t> &gt; ingresso 8 x + </a:t>
            </a:r>
            <a:r>
              <a:rPr lang="pt-BR" sz="1800" b="0" i="0" u="none" strike="noStrike" baseline="0" dirty="0" err="1">
                <a:latin typeface="ArialMT"/>
              </a:rPr>
              <a:t>muertes</a:t>
            </a:r>
            <a:r>
              <a:rPr lang="pt-BR" sz="1800" b="0" i="0" u="none" strike="noStrike" baseline="0" dirty="0">
                <a:latin typeface="ArialMT"/>
              </a:rPr>
              <a:t> por Covid </a:t>
            </a:r>
            <a:endParaRPr lang="pt-BR" dirty="0"/>
          </a:p>
        </p:txBody>
      </p:sp>
    </p:spTree>
    <p:extLst>
      <p:ext uri="{BB962C8B-B14F-4D97-AF65-F5344CB8AC3E}">
        <p14:creationId xmlns:p14="http://schemas.microsoft.com/office/powerpoint/2010/main" val="475913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F07745-D943-46DF-AB69-FA455CE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5"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72A2E17-3305-4404-A0DA-5CC3BDAFE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descr="Interface gráfica do usuário, Aplicativo&#10;&#10;Descrição gerada automaticamente">
            <a:extLst>
              <a:ext uri="{FF2B5EF4-FFF2-40B4-BE49-F238E27FC236}">
                <a16:creationId xmlns:a16="http://schemas.microsoft.com/office/drawing/2014/main" id="{3C1EAE84-A365-411B-94AF-62CE30A59599}"/>
              </a:ext>
            </a:extLst>
          </p:cNvPr>
          <p:cNvPicPr/>
          <p:nvPr/>
        </p:nvPicPr>
        <p:blipFill rotWithShape="1">
          <a:blip r:embed="rId3"/>
          <a:srcRect l="26494" t="7145" r="27451" b="9567"/>
          <a:stretch/>
        </p:blipFill>
        <p:spPr bwMode="auto">
          <a:xfrm>
            <a:off x="2168232" y="609600"/>
            <a:ext cx="7846346" cy="5604933"/>
          </a:xfrm>
          <a:prstGeom prst="rect">
            <a:avLst/>
          </a:prstGeom>
          <a:ln>
            <a:noFill/>
          </a:ln>
          <a:effectLst/>
          <a:extLst>
            <a:ext uri="{53640926-AAD7-44D8-BBD7-CCE9431645EC}">
              <a14:shadowObscured xmlns:a14="http://schemas.microsoft.com/office/drawing/2010/main"/>
            </a:ext>
          </a:extLst>
        </p:spPr>
      </p:pic>
      <p:sp>
        <p:nvSpPr>
          <p:cNvPr id="6" name="CaixaDeTexto 5">
            <a:extLst>
              <a:ext uri="{FF2B5EF4-FFF2-40B4-BE49-F238E27FC236}">
                <a16:creationId xmlns:a16="http://schemas.microsoft.com/office/drawing/2014/main" id="{82AE5E93-7594-424A-A4C7-C14B1E844A64}"/>
              </a:ext>
            </a:extLst>
          </p:cNvPr>
          <p:cNvSpPr txBox="1"/>
          <p:nvPr/>
        </p:nvSpPr>
        <p:spPr>
          <a:xfrm>
            <a:off x="1735555" y="45958"/>
            <a:ext cx="6093994" cy="369332"/>
          </a:xfrm>
          <a:prstGeom prst="rect">
            <a:avLst/>
          </a:prstGeom>
          <a:noFill/>
        </p:spPr>
        <p:txBody>
          <a:bodyPr wrap="square">
            <a:spAutoFit/>
          </a:bodyPr>
          <a:lstStyle/>
          <a:p>
            <a:r>
              <a:rPr lang="pt-BR" dirty="0" err="1"/>
              <a:t>Con</a:t>
            </a:r>
            <a:r>
              <a:rPr lang="pt-BR" dirty="0"/>
              <a:t> grande </a:t>
            </a:r>
            <a:r>
              <a:rPr lang="pt-BR" dirty="0" err="1"/>
              <a:t>variación</a:t>
            </a:r>
            <a:r>
              <a:rPr lang="pt-BR" dirty="0"/>
              <a:t> </a:t>
            </a:r>
            <a:r>
              <a:rPr lang="pt-BR" dirty="0" err="1"/>
              <a:t>en</a:t>
            </a:r>
            <a:r>
              <a:rPr lang="pt-BR" dirty="0"/>
              <a:t> </a:t>
            </a:r>
            <a:r>
              <a:rPr lang="pt-BR" dirty="0" err="1"/>
              <a:t>el</a:t>
            </a:r>
            <a:r>
              <a:rPr lang="pt-BR" dirty="0"/>
              <a:t> pais </a:t>
            </a:r>
          </a:p>
        </p:txBody>
      </p:sp>
    </p:spTree>
    <p:extLst>
      <p:ext uri="{BB962C8B-B14F-4D97-AF65-F5344CB8AC3E}">
        <p14:creationId xmlns:p14="http://schemas.microsoft.com/office/powerpoint/2010/main" val="3888741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B12840-CE4F-4A15-8A23-508CDBA308BF}"/>
              </a:ext>
            </a:extLst>
          </p:cNvPr>
          <p:cNvSpPr>
            <a:spLocks noGrp="1"/>
          </p:cNvSpPr>
          <p:nvPr>
            <p:ph type="title"/>
          </p:nvPr>
        </p:nvSpPr>
        <p:spPr>
          <a:xfrm>
            <a:off x="680321" y="753228"/>
            <a:ext cx="10006040" cy="1080938"/>
          </a:xfrm>
        </p:spPr>
        <p:txBody>
          <a:bodyPr>
            <a:normAutofit/>
          </a:bodyPr>
          <a:lstStyle/>
          <a:p>
            <a:r>
              <a:rPr lang="de-DE" dirty="0"/>
              <a:t>Brasil SUS – </a:t>
            </a:r>
            <a:r>
              <a:rPr lang="de-DE" dirty="0" err="1"/>
              <a:t>Atención</a:t>
            </a:r>
            <a:r>
              <a:rPr lang="de-DE" dirty="0"/>
              <a:t> </a:t>
            </a:r>
            <a:r>
              <a:rPr lang="de-DE" dirty="0" err="1"/>
              <a:t>primaria</a:t>
            </a:r>
            <a:r>
              <a:rPr lang="de-DE" dirty="0"/>
              <a:t> de </a:t>
            </a:r>
            <a:r>
              <a:rPr lang="de-DE" dirty="0" err="1"/>
              <a:t>salud</a:t>
            </a:r>
            <a:r>
              <a:rPr lang="de-DE" dirty="0"/>
              <a:t> integral: </a:t>
            </a:r>
            <a:r>
              <a:rPr lang="de-DE" dirty="0" err="1"/>
              <a:t>Estrategia</a:t>
            </a:r>
            <a:r>
              <a:rPr lang="de-DE" dirty="0"/>
              <a:t> </a:t>
            </a:r>
            <a:r>
              <a:rPr lang="de-DE" dirty="0" err="1"/>
              <a:t>Salud</a:t>
            </a:r>
            <a:r>
              <a:rPr lang="de-DE" dirty="0"/>
              <a:t> de la Familia  </a:t>
            </a:r>
            <a:endParaRPr lang="pt-BR" dirty="0"/>
          </a:p>
        </p:txBody>
      </p:sp>
      <p:sp>
        <p:nvSpPr>
          <p:cNvPr id="3" name="Espaço Reservado para Conteúdo 2">
            <a:extLst>
              <a:ext uri="{FF2B5EF4-FFF2-40B4-BE49-F238E27FC236}">
                <a16:creationId xmlns:a16="http://schemas.microsoft.com/office/drawing/2014/main" id="{60A62B1F-7437-4743-8263-4F9612FC2598}"/>
              </a:ext>
            </a:extLst>
          </p:cNvPr>
          <p:cNvSpPr>
            <a:spLocks noGrp="1"/>
          </p:cNvSpPr>
          <p:nvPr>
            <p:ph idx="1"/>
          </p:nvPr>
        </p:nvSpPr>
        <p:spPr>
          <a:xfrm>
            <a:off x="391249" y="2002755"/>
            <a:ext cx="11026720" cy="5413301"/>
          </a:xfrm>
        </p:spPr>
        <p:txBody>
          <a:bodyPr>
            <a:noAutofit/>
          </a:bodyPr>
          <a:lstStyle/>
          <a:p>
            <a:pPr>
              <a:lnSpc>
                <a:spcPct val="100000"/>
              </a:lnSpc>
              <a:spcBef>
                <a:spcPts val="0"/>
              </a:spcBef>
              <a:spcAft>
                <a:spcPts val="600"/>
              </a:spcAft>
            </a:pPr>
            <a:r>
              <a:rPr lang="es-ES" altLang="de-DE" sz="2000" dirty="0">
                <a:latin typeface="+mj-lt"/>
              </a:rPr>
              <a:t>El abordaje de </a:t>
            </a:r>
            <a:r>
              <a:rPr lang="es-ES" altLang="de-DE" sz="2000" dirty="0" err="1">
                <a:latin typeface="+mj-lt"/>
              </a:rPr>
              <a:t>APS</a:t>
            </a:r>
            <a:r>
              <a:rPr lang="es-ES" altLang="de-DE" sz="2000" dirty="0">
                <a:latin typeface="+mj-lt"/>
              </a:rPr>
              <a:t> integral en el SUS es la estrategia salud de la familia (</a:t>
            </a:r>
            <a:r>
              <a:rPr lang="es-ES" altLang="de-DE" sz="2000" dirty="0" err="1">
                <a:latin typeface="+mj-lt"/>
              </a:rPr>
              <a:t>ESF</a:t>
            </a:r>
            <a:r>
              <a:rPr lang="es-ES" altLang="de-DE" sz="2000" dirty="0">
                <a:latin typeface="+mj-lt"/>
              </a:rPr>
              <a:t>)</a:t>
            </a:r>
          </a:p>
          <a:p>
            <a:pPr>
              <a:lnSpc>
                <a:spcPct val="100000"/>
              </a:lnSpc>
              <a:spcBef>
                <a:spcPts val="0"/>
              </a:spcBef>
              <a:spcAft>
                <a:spcPts val="600"/>
              </a:spcAft>
            </a:pPr>
            <a:r>
              <a:rPr lang="es-ES" sz="2000" dirty="0">
                <a:latin typeface="+mj-lt"/>
              </a:rPr>
              <a:t>de orientación comunitaria, se basa en un equipo multiprofesional con población asignada, registro, seguimiento y responsabilidad por la atención individual y colectiva de la población de un territorio definido.</a:t>
            </a:r>
          </a:p>
          <a:p>
            <a:pPr>
              <a:lnSpc>
                <a:spcPct val="100000"/>
              </a:lnSpc>
              <a:spcBef>
                <a:spcPts val="0"/>
              </a:spcBef>
              <a:spcAft>
                <a:spcPts val="600"/>
              </a:spcAft>
            </a:pPr>
            <a:r>
              <a:rPr lang="es-CR" sz="2000" dirty="0">
                <a:latin typeface="+mj-lt"/>
              </a:rPr>
              <a:t>43 mil equipos de la </a:t>
            </a:r>
            <a:r>
              <a:rPr lang="es-CR" sz="2000" dirty="0" err="1">
                <a:latin typeface="+mj-lt"/>
              </a:rPr>
              <a:t>ESF</a:t>
            </a:r>
            <a:r>
              <a:rPr lang="es-CR" sz="2000" dirty="0">
                <a:latin typeface="+mj-lt"/>
              </a:rPr>
              <a:t> y 260 mil agentes comunitarios de salud distribuidos por las 5.570 municipalidades del país con cobertura, por este modelo asistencial, de 65% de la población nacional (131 millones de personas), con mayor cobertura en los estratos sociales de menor ingreso</a:t>
            </a:r>
            <a:endParaRPr lang="es-ES" sz="2000" dirty="0">
              <a:latin typeface="+mj-lt"/>
            </a:endParaRPr>
          </a:p>
          <a:p>
            <a:pPr>
              <a:lnSpc>
                <a:spcPct val="100000"/>
              </a:lnSpc>
              <a:spcBef>
                <a:spcPts val="0"/>
              </a:spcBef>
              <a:spcAft>
                <a:spcPts val="600"/>
              </a:spcAft>
            </a:pPr>
            <a:r>
              <a:rPr lang="es-ES" sz="2000" dirty="0">
                <a:latin typeface="+mj-lt"/>
              </a:rPr>
              <a:t>Pero los </a:t>
            </a:r>
            <a:r>
              <a:rPr lang="es-ES" sz="2000" dirty="0">
                <a:latin typeface="+mj-lt"/>
                <a:cs typeface="Times New Roman" panose="02020603050405020304" pitchFamily="18" charset="0"/>
              </a:rPr>
              <a:t>equipos de </a:t>
            </a:r>
            <a:r>
              <a:rPr lang="es-ES" sz="2000" dirty="0" err="1">
                <a:latin typeface="+mj-lt"/>
                <a:cs typeface="Times New Roman" panose="02020603050405020304" pitchFamily="18" charset="0"/>
              </a:rPr>
              <a:t>APS</a:t>
            </a:r>
            <a:r>
              <a:rPr lang="es-ES" sz="2000" dirty="0">
                <a:latin typeface="+mj-lt"/>
                <a:cs typeface="Times New Roman" panose="02020603050405020304" pitchFamily="18" charset="0"/>
              </a:rPr>
              <a:t> no fueron accionados de forma coordinada: </a:t>
            </a:r>
            <a:r>
              <a:rPr lang="es-ES" altLang="de-DE" sz="2000" dirty="0">
                <a:latin typeface="+mj-lt"/>
              </a:rPr>
              <a:t>Si puede decir que la potencialidad de la </a:t>
            </a:r>
            <a:r>
              <a:rPr lang="es-ES" altLang="de-DE" sz="2000" dirty="0" err="1">
                <a:latin typeface="+mj-lt"/>
              </a:rPr>
              <a:t>APS</a:t>
            </a:r>
            <a:r>
              <a:rPr lang="es-ES" altLang="de-DE" sz="2000" dirty="0">
                <a:latin typeface="+mj-lt"/>
              </a:rPr>
              <a:t> en SUS fue desperdiciada en el control pandemia</a:t>
            </a:r>
          </a:p>
          <a:p>
            <a:pPr>
              <a:lnSpc>
                <a:spcPct val="100000"/>
              </a:lnSpc>
              <a:spcBef>
                <a:spcPts val="0"/>
              </a:spcBef>
              <a:spcAft>
                <a:spcPts val="600"/>
              </a:spcAft>
            </a:pPr>
            <a:r>
              <a:rPr lang="es-CR" sz="2000" dirty="0">
                <a:latin typeface="+mj-lt"/>
              </a:rPr>
              <a:t>Sin coordinación nacional en el SUS, la respuesta en </a:t>
            </a:r>
            <a:r>
              <a:rPr lang="es-CR" sz="2000" dirty="0" err="1">
                <a:latin typeface="+mj-lt"/>
              </a:rPr>
              <a:t>APS</a:t>
            </a:r>
            <a:r>
              <a:rPr lang="es-CR" sz="2000" dirty="0">
                <a:latin typeface="+mj-lt"/>
              </a:rPr>
              <a:t> fue dispersa y, en un primero momento, en parte de las municipalidades, actividades de los equipos </a:t>
            </a:r>
            <a:r>
              <a:rPr lang="es-CR" sz="2000" dirty="0" err="1">
                <a:latin typeface="+mj-lt"/>
              </a:rPr>
              <a:t>ESF</a:t>
            </a:r>
            <a:r>
              <a:rPr lang="es-CR" sz="2000" dirty="0">
                <a:latin typeface="+mj-lt"/>
              </a:rPr>
              <a:t> fueron suspendidas</a:t>
            </a:r>
            <a:endParaRPr lang="es-ES" altLang="de-DE" sz="2000" dirty="0">
              <a:latin typeface="+mj-lt"/>
            </a:endParaRPr>
          </a:p>
          <a:p>
            <a:pPr>
              <a:lnSpc>
                <a:spcPct val="100000"/>
              </a:lnSpc>
              <a:spcBef>
                <a:spcPts val="0"/>
              </a:spcBef>
              <a:spcAft>
                <a:spcPts val="600"/>
              </a:spcAft>
            </a:pPr>
            <a:endParaRPr lang="es-ES" sz="2000" dirty="0">
              <a:latin typeface="+mj-lt"/>
            </a:endParaRPr>
          </a:p>
        </p:txBody>
      </p:sp>
    </p:spTree>
    <p:extLst>
      <p:ext uri="{BB962C8B-B14F-4D97-AF65-F5344CB8AC3E}">
        <p14:creationId xmlns:p14="http://schemas.microsoft.com/office/powerpoint/2010/main" val="765816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3209C-765F-49D9-AACC-6E8328E87667}"/>
              </a:ext>
            </a:extLst>
          </p:cNvPr>
          <p:cNvSpPr>
            <a:spLocks noGrp="1"/>
          </p:cNvSpPr>
          <p:nvPr>
            <p:ph type="title"/>
          </p:nvPr>
        </p:nvSpPr>
        <p:spPr/>
        <p:txBody>
          <a:bodyPr>
            <a:normAutofit fontScale="90000"/>
          </a:bodyPr>
          <a:lstStyle/>
          <a:p>
            <a:r>
              <a:rPr lang="es-CO" sz="3600" dirty="0">
                <a:effectLst/>
                <a:latin typeface="Aharoni" panose="02010803020104030203" pitchFamily="2" charset="-79"/>
                <a:ea typeface="Arial" panose="020B0604020202020204" pitchFamily="34" charset="0"/>
                <a:cs typeface="Aharoni" panose="02010803020104030203" pitchFamily="2" charset="-79"/>
              </a:rPr>
              <a:t>Sistema Único de Salud SUS y </a:t>
            </a:r>
            <a:r>
              <a:rPr lang="es-CO" sz="3600" dirty="0">
                <a:latin typeface="Aharoni" panose="02010803020104030203" pitchFamily="2" charset="-79"/>
                <a:ea typeface="Arial" panose="020B0604020202020204" pitchFamily="34" charset="0"/>
                <a:cs typeface="Aharoni" panose="02010803020104030203" pitchFamily="2" charset="-79"/>
              </a:rPr>
              <a:t>la Atención Primaria de la Salud </a:t>
            </a:r>
            <a:r>
              <a:rPr lang="es-CO" sz="3600" dirty="0">
                <a:effectLst/>
                <a:latin typeface="Aharoni" panose="02010803020104030203" pitchFamily="2" charset="-79"/>
                <a:ea typeface="Arial" panose="020B0604020202020204" pitchFamily="34" charset="0"/>
                <a:cs typeface="Aharoni" panose="02010803020104030203" pitchFamily="2" charset="-79"/>
              </a:rPr>
              <a:t>en Brasil </a:t>
            </a:r>
            <a:r>
              <a:rPr lang="es-CO" sz="3600" dirty="0">
                <a:latin typeface="Aharoni" panose="02010803020104030203" pitchFamily="2" charset="-79"/>
                <a:ea typeface="Arial" panose="020B0604020202020204" pitchFamily="34" charset="0"/>
                <a:cs typeface="Aharoni" panose="02010803020104030203" pitchFamily="2" charset="-79"/>
              </a:rPr>
              <a:t>durante y post pandemia</a:t>
            </a:r>
            <a:endParaRPr lang="es-ES" dirty="0"/>
          </a:p>
        </p:txBody>
      </p:sp>
      <p:sp>
        <p:nvSpPr>
          <p:cNvPr id="3" name="Espaço Reservado para Conteúdo 2">
            <a:extLst>
              <a:ext uri="{FF2B5EF4-FFF2-40B4-BE49-F238E27FC236}">
                <a16:creationId xmlns:a16="http://schemas.microsoft.com/office/drawing/2014/main" id="{80B79C6D-30C6-4EB3-B7C3-61EC4E634A1A}"/>
              </a:ext>
            </a:extLst>
          </p:cNvPr>
          <p:cNvSpPr>
            <a:spLocks noGrp="1"/>
          </p:cNvSpPr>
          <p:nvPr>
            <p:ph idx="1"/>
          </p:nvPr>
        </p:nvSpPr>
        <p:spPr>
          <a:xfrm>
            <a:off x="341655" y="1973112"/>
            <a:ext cx="9952528" cy="4307372"/>
          </a:xfrm>
        </p:spPr>
        <p:txBody>
          <a:bodyPr>
            <a:noAutofit/>
          </a:bodyPr>
          <a:lstStyle/>
          <a:p>
            <a:pPr algn="just">
              <a:lnSpc>
                <a:spcPct val="100000"/>
              </a:lnSpc>
              <a:spcBef>
                <a:spcPts val="0"/>
              </a:spcBef>
              <a:spcAft>
                <a:spcPts val="600"/>
              </a:spcAft>
            </a:pPr>
            <a:r>
              <a:rPr lang="es-ES" sz="2000" dirty="0">
                <a:latin typeface="Verdana" panose="020B0604030504040204" pitchFamily="34" charset="0"/>
                <a:ea typeface="Verdana" panose="020B0604030504040204" pitchFamily="34" charset="0"/>
                <a:cs typeface="Times New Roman" panose="02020603050405020304" pitchFamily="18" charset="0"/>
              </a:rPr>
              <a:t>Iniciativas locales han fortalecido la APS, con procesos diversificados en el territorio nacional.</a:t>
            </a:r>
          </a:p>
          <a:p>
            <a:pPr algn="just">
              <a:lnSpc>
                <a:spcPct val="100000"/>
              </a:lnSpc>
              <a:spcBef>
                <a:spcPts val="0"/>
              </a:spcBef>
              <a:spcAft>
                <a:spcPts val="600"/>
              </a:spcAft>
            </a:pPr>
            <a:r>
              <a:rPr lang="es-ES" sz="2000" dirty="0">
                <a:latin typeface="Verdana" panose="020B0604030504040204" pitchFamily="34" charset="0"/>
                <a:ea typeface="Verdana" panose="020B0604030504040204" pitchFamily="34" charset="0"/>
                <a:cs typeface="Times New Roman" panose="02020603050405020304" pitchFamily="18" charset="0"/>
              </a:rPr>
              <a:t>Em parte de las  municipalidades los equipos ESF asumen rol importante en el desarrollo de </a:t>
            </a:r>
            <a:r>
              <a:rPr lang="es-ES" sz="2000" b="1" dirty="0">
                <a:latin typeface="Verdana" panose="020B0604030504040204" pitchFamily="34" charset="0"/>
                <a:ea typeface="Verdana" panose="020B0604030504040204" pitchFamily="34" charset="0"/>
                <a:cs typeface="Times New Roman" panose="02020603050405020304" pitchFamily="18" charset="0"/>
              </a:rPr>
              <a:t>acciones de vigilancia </a:t>
            </a:r>
            <a:r>
              <a:rPr lang="es-ES" sz="2000" b="1" dirty="0">
                <a:effectLst/>
                <a:latin typeface="Verdana" panose="020B0604030504040204" pitchFamily="34" charset="0"/>
                <a:ea typeface="Verdana" panose="020B0604030504040204" pitchFamily="34" charset="0"/>
                <a:cs typeface="Calibri" panose="020F0502020204030204" pitchFamily="34" charset="0"/>
              </a:rPr>
              <a:t>para bloquear </a:t>
            </a:r>
            <a:r>
              <a:rPr lang="es-ES" sz="2000" dirty="0">
                <a:effectLst/>
                <a:latin typeface="Verdana" panose="020B0604030504040204" pitchFamily="34" charset="0"/>
                <a:ea typeface="Verdana" panose="020B0604030504040204" pitchFamily="34" charset="0"/>
                <a:cs typeface="Calibri" panose="020F0502020204030204" pitchFamily="34" charset="0"/>
              </a:rPr>
              <a:t>y reducir el riesgo de </a:t>
            </a:r>
            <a:r>
              <a:rPr lang="es-ES" sz="2000" dirty="0">
                <a:latin typeface="Verdana" panose="020B0604030504040204" pitchFamily="34" charset="0"/>
                <a:ea typeface="Verdana" panose="020B0604030504040204" pitchFamily="34" charset="0"/>
                <a:cs typeface="Times New Roman" panose="02020603050405020304" pitchFamily="18" charset="0"/>
              </a:rPr>
              <a:t>propagación de la epidemia en los territorios</a:t>
            </a:r>
          </a:p>
          <a:p>
            <a:pPr algn="just">
              <a:lnSpc>
                <a:spcPct val="100000"/>
              </a:lnSpc>
              <a:spcBef>
                <a:spcPts val="0"/>
              </a:spcBef>
              <a:spcAft>
                <a:spcPts val="600"/>
              </a:spcAft>
            </a:pPr>
            <a:r>
              <a:rPr lang="es-ES" sz="2000" b="1" dirty="0">
                <a:latin typeface="Verdana" panose="020B0604030504040204" pitchFamily="34" charset="0"/>
                <a:ea typeface="Verdana" panose="020B0604030504040204" pitchFamily="34" charset="0"/>
                <a:cs typeface="Times New Roman" panose="02020603050405020304" pitchFamily="18" charset="0"/>
              </a:rPr>
              <a:t>realizan </a:t>
            </a:r>
            <a:r>
              <a:rPr lang="es-ES" sz="2000" b="1" dirty="0" err="1">
                <a:latin typeface="Verdana" panose="020B0604030504040204" pitchFamily="34" charset="0"/>
                <a:ea typeface="Verdana" panose="020B0604030504040204" pitchFamily="34" charset="0"/>
                <a:cs typeface="Times New Roman" panose="02020603050405020304" pitchFamily="18" charset="0"/>
              </a:rPr>
              <a:t>telemonitoreo</a:t>
            </a:r>
            <a:r>
              <a:rPr lang="es-ES" sz="2000" b="1" dirty="0">
                <a:latin typeface="Verdana" panose="020B0604030504040204" pitchFamily="34" charset="0"/>
                <a:ea typeface="Verdana" panose="020B0604030504040204" pitchFamily="34" charset="0"/>
                <a:cs typeface="Times New Roman" panose="02020603050405020304" pitchFamily="18" charset="0"/>
              </a:rPr>
              <a:t> de casos y contactos </a:t>
            </a:r>
            <a:r>
              <a:rPr lang="es-ES" sz="2000" dirty="0">
                <a:latin typeface="Verdana" panose="020B0604030504040204" pitchFamily="34" charset="0"/>
                <a:ea typeface="Verdana" panose="020B0604030504040204" pitchFamily="34" charset="0"/>
                <a:cs typeface="Times New Roman" panose="02020603050405020304" pitchFamily="18" charset="0"/>
              </a:rPr>
              <a:t>y cuidan de los casos no graves</a:t>
            </a:r>
          </a:p>
          <a:p>
            <a:pPr>
              <a:lnSpc>
                <a:spcPct val="100000"/>
              </a:lnSpc>
              <a:spcBef>
                <a:spcPts val="0"/>
              </a:spcBef>
              <a:spcAft>
                <a:spcPts val="600"/>
              </a:spcAft>
            </a:pPr>
            <a:r>
              <a:rPr lang="es-ES" sz="2000" b="1" dirty="0">
                <a:latin typeface="Verdana" panose="020B0604030504040204" pitchFamily="34" charset="0"/>
                <a:ea typeface="Verdana" panose="020B0604030504040204" pitchFamily="34" charset="0"/>
              </a:rPr>
              <a:t>a</a:t>
            </a:r>
            <a:r>
              <a:rPr lang="es-ES" sz="2000" b="1" dirty="0">
                <a:effectLst/>
                <a:latin typeface="Verdana" panose="020B0604030504040204" pitchFamily="34" charset="0"/>
                <a:ea typeface="Verdana" panose="020B0604030504040204" pitchFamily="34" charset="0"/>
              </a:rPr>
              <a:t>seguran la continuidad de los </a:t>
            </a:r>
            <a:r>
              <a:rPr lang="es-ES" sz="2000" dirty="0">
                <a:effectLst/>
                <a:latin typeface="Verdana" panose="020B0604030504040204" pitchFamily="34" charset="0"/>
                <a:ea typeface="Verdana" panose="020B0604030504040204" pitchFamily="34" charset="0"/>
              </a:rPr>
              <a:t>cuidados rutinarios (prenatal, hipertensos, diabéticos, vacunación, otras afecciones agudas) a través de nuevas formas de cuidado cotidiano a distancia WhatsApp, teléfono</a:t>
            </a:r>
          </a:p>
          <a:p>
            <a:pPr>
              <a:lnSpc>
                <a:spcPct val="100000"/>
              </a:lnSpc>
              <a:spcBef>
                <a:spcPts val="0"/>
              </a:spcBef>
              <a:spcAft>
                <a:spcPts val="600"/>
              </a:spcAft>
            </a:pPr>
            <a:r>
              <a:rPr lang="es-ES" sz="2000" b="1" dirty="0">
                <a:latin typeface="Verdana" panose="020B0604030504040204" pitchFamily="34" charset="0"/>
                <a:ea typeface="Verdana" panose="020B0604030504040204" pitchFamily="34" charset="0"/>
                <a:cs typeface="Calibri" panose="020F0502020204030204" pitchFamily="34" charset="0"/>
              </a:rPr>
              <a:t>Articulan se con las iniciativas comunitarias</a:t>
            </a:r>
            <a:r>
              <a:rPr lang="es-ES" sz="2000" dirty="0">
                <a:latin typeface="Verdana" panose="020B0604030504040204" pitchFamily="34" charset="0"/>
                <a:ea typeface="Verdana" panose="020B0604030504040204" pitchFamily="34" charset="0"/>
                <a:cs typeface="Calibri" panose="020F0502020204030204" pitchFamily="34" charset="0"/>
              </a:rPr>
              <a:t> y a otros sectores de políticas públicas promoviendo acciones intersectoriales para </a:t>
            </a:r>
            <a:r>
              <a:rPr lang="es-ES" sz="2000" b="1" dirty="0">
                <a:effectLst/>
                <a:latin typeface="Verdana" panose="020B0604030504040204" pitchFamily="34" charset="0"/>
                <a:ea typeface="Verdana" panose="020B0604030504040204" pitchFamily="34" charset="0"/>
                <a:cs typeface="Calibri" panose="020F0502020204030204" pitchFamily="34" charset="0"/>
              </a:rPr>
              <a:t>ofrecer soporte a los grupos más vulnerables</a:t>
            </a:r>
            <a:endParaRPr lang="es-ES" sz="2000" dirty="0">
              <a:latin typeface="Verdana" panose="020B0604030504040204" pitchFamily="34" charset="0"/>
              <a:ea typeface="Verdana" panose="020B0604030504040204" pitchFamily="34" charset="0"/>
              <a:cs typeface="Times New Roman" panose="02020603050405020304" pitchFamily="18" charset="0"/>
            </a:endParaRPr>
          </a:p>
        </p:txBody>
      </p:sp>
      <p:pic>
        <p:nvPicPr>
          <p:cNvPr id="4" name="Imagem 3">
            <a:extLst>
              <a:ext uri="{FF2B5EF4-FFF2-40B4-BE49-F238E27FC236}">
                <a16:creationId xmlns:a16="http://schemas.microsoft.com/office/drawing/2014/main" id="{E85FD5C7-E590-4DAD-80BE-342C9DD5F971}"/>
              </a:ext>
            </a:extLst>
          </p:cNvPr>
          <p:cNvPicPr>
            <a:picLocks noChangeAspect="1"/>
          </p:cNvPicPr>
          <p:nvPr/>
        </p:nvPicPr>
        <p:blipFill>
          <a:blip r:embed="rId3"/>
          <a:stretch>
            <a:fillRect/>
          </a:stretch>
        </p:blipFill>
        <p:spPr>
          <a:xfrm>
            <a:off x="9456900" y="158439"/>
            <a:ext cx="2609096" cy="1814673"/>
          </a:xfrm>
          <a:prstGeom prst="rect">
            <a:avLst/>
          </a:prstGeom>
        </p:spPr>
      </p:pic>
      <p:pic>
        <p:nvPicPr>
          <p:cNvPr id="5" name="Imagem 4">
            <a:extLst>
              <a:ext uri="{FF2B5EF4-FFF2-40B4-BE49-F238E27FC236}">
                <a16:creationId xmlns:a16="http://schemas.microsoft.com/office/drawing/2014/main" id="{24E05D2E-F3E4-4B78-8DD6-9CF89697B7A5}"/>
              </a:ext>
            </a:extLst>
          </p:cNvPr>
          <p:cNvPicPr>
            <a:picLocks noChangeAspect="1"/>
          </p:cNvPicPr>
          <p:nvPr/>
        </p:nvPicPr>
        <p:blipFill>
          <a:blip r:embed="rId4"/>
          <a:stretch>
            <a:fillRect/>
          </a:stretch>
        </p:blipFill>
        <p:spPr>
          <a:xfrm>
            <a:off x="9799112" y="5510667"/>
            <a:ext cx="2392888" cy="1347333"/>
          </a:xfrm>
          <a:prstGeom prst="rect">
            <a:avLst/>
          </a:prstGeom>
        </p:spPr>
      </p:pic>
    </p:spTree>
    <p:extLst>
      <p:ext uri="{BB962C8B-B14F-4D97-AF65-F5344CB8AC3E}">
        <p14:creationId xmlns:p14="http://schemas.microsoft.com/office/powerpoint/2010/main" val="4116435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5EAC04-D434-4779-A889-2B285C4DBA25}"/>
              </a:ext>
            </a:extLst>
          </p:cNvPr>
          <p:cNvSpPr>
            <a:spLocks noGrp="1"/>
          </p:cNvSpPr>
          <p:nvPr>
            <p:ph type="title"/>
          </p:nvPr>
        </p:nvSpPr>
        <p:spPr>
          <a:xfrm>
            <a:off x="195939" y="693070"/>
            <a:ext cx="9613861" cy="1080938"/>
          </a:xfrm>
        </p:spPr>
        <p:txBody>
          <a:bodyPr>
            <a:normAutofit/>
          </a:bodyPr>
          <a:lstStyle/>
          <a:p>
            <a:r>
              <a:rPr lang="pt-BR" sz="2800" b="1" dirty="0" err="1"/>
              <a:t>Actividades</a:t>
            </a:r>
            <a:r>
              <a:rPr lang="pt-BR" sz="2800" b="1" dirty="0"/>
              <a:t> de </a:t>
            </a:r>
            <a:r>
              <a:rPr lang="pt-BR" sz="2800" b="1" dirty="0" err="1"/>
              <a:t>los</a:t>
            </a:r>
            <a:r>
              <a:rPr lang="pt-BR" sz="2800" b="1" dirty="0"/>
              <a:t> Agentes </a:t>
            </a:r>
            <a:r>
              <a:rPr lang="pt-BR" sz="2800" b="1" dirty="0" err="1"/>
              <a:t>comunitarios</a:t>
            </a:r>
            <a:r>
              <a:rPr lang="pt-BR" sz="2800" b="1" dirty="0"/>
              <a:t> de </a:t>
            </a:r>
            <a:r>
              <a:rPr lang="pt-BR" sz="2800" b="1" dirty="0" err="1"/>
              <a:t>salud</a:t>
            </a:r>
            <a:r>
              <a:rPr lang="pt-BR" sz="2800" b="1" dirty="0"/>
              <a:t> </a:t>
            </a:r>
            <a:br>
              <a:rPr lang="pt-BR" sz="2800" b="1" dirty="0"/>
            </a:br>
            <a:r>
              <a:rPr lang="pt-BR" sz="2800" b="1" dirty="0"/>
              <a:t>ACS</a:t>
            </a:r>
            <a:endParaRPr lang="es-ES" sz="2800" dirty="0"/>
          </a:p>
        </p:txBody>
      </p:sp>
      <p:sp>
        <p:nvSpPr>
          <p:cNvPr id="3" name="Espaço Reservado para Conteúdo 2">
            <a:extLst>
              <a:ext uri="{FF2B5EF4-FFF2-40B4-BE49-F238E27FC236}">
                <a16:creationId xmlns:a16="http://schemas.microsoft.com/office/drawing/2014/main" id="{E83358D0-5C72-4AD0-8A24-9348CCF742B0}"/>
              </a:ext>
            </a:extLst>
          </p:cNvPr>
          <p:cNvSpPr>
            <a:spLocks noGrp="1"/>
          </p:cNvSpPr>
          <p:nvPr>
            <p:ph idx="1"/>
          </p:nvPr>
        </p:nvSpPr>
        <p:spPr>
          <a:xfrm>
            <a:off x="412508" y="1945065"/>
            <a:ext cx="10560293" cy="3599316"/>
          </a:xfrm>
        </p:spPr>
        <p:txBody>
          <a:bodyPr>
            <a:noAutofit/>
          </a:bodyPr>
          <a:lstStyle/>
          <a:p>
            <a:r>
              <a:rPr lang="es-ES" sz="2000" dirty="0">
                <a:latin typeface="Verdana" panose="020B0604030504040204" pitchFamily="34" charset="0"/>
                <a:ea typeface="Verdana" panose="020B0604030504040204" pitchFamily="34" charset="0"/>
              </a:rPr>
              <a:t>En parte de las municipalidades, los ACS se mantienen activos en los territorios</a:t>
            </a:r>
          </a:p>
          <a:p>
            <a:r>
              <a:rPr lang="es-ES" sz="2000" dirty="0">
                <a:latin typeface="Verdana" panose="020B0604030504040204" pitchFamily="34" charset="0"/>
                <a:ea typeface="Verdana" panose="020B0604030504040204" pitchFamily="34" charset="0"/>
              </a:rPr>
              <a:t>Visitas peri domiciliarias, sin ingresar en los hogares, informando las personas sobre la pandemia y cuidados para reducir el contagio, uso de mascarillas </a:t>
            </a:r>
          </a:p>
          <a:p>
            <a:r>
              <a:rPr lang="es-ES" sz="2000" dirty="0">
                <a:latin typeface="Verdana" panose="020B0604030504040204" pitchFamily="34" charset="0"/>
                <a:ea typeface="Verdana" panose="020B0604030504040204" pitchFamily="34" charset="0"/>
              </a:rPr>
              <a:t>Búsqueda activa de usuarios con enfermedades crónicas  por </a:t>
            </a:r>
            <a:r>
              <a:rPr lang="es-ES" sz="2000" dirty="0" err="1">
                <a:latin typeface="Verdana" panose="020B0604030504040204" pitchFamily="34" charset="0"/>
                <a:ea typeface="Verdana" panose="020B0604030504040204" pitchFamily="34" charset="0"/>
              </a:rPr>
              <a:t>whatsapp</a:t>
            </a:r>
            <a:r>
              <a:rPr lang="es-ES" sz="2000" dirty="0">
                <a:latin typeface="Verdana" panose="020B0604030504040204" pitchFamily="34" charset="0"/>
                <a:ea typeface="Verdana" panose="020B0604030504040204" pitchFamily="34" charset="0"/>
              </a:rPr>
              <a:t> o teléfono</a:t>
            </a:r>
          </a:p>
          <a:p>
            <a:r>
              <a:rPr lang="es-ES" sz="2000" dirty="0">
                <a:latin typeface="Verdana" panose="020B0604030504040204" pitchFamily="34" charset="0"/>
                <a:ea typeface="Verdana" panose="020B0604030504040204" pitchFamily="34" charset="0"/>
              </a:rPr>
              <a:t>Búsqueda activa de mujeres embarazadas para atención prenatal</a:t>
            </a:r>
          </a:p>
          <a:p>
            <a:r>
              <a:rPr lang="es-ES" sz="2000" dirty="0">
                <a:latin typeface="Verdana" panose="020B0604030504040204" pitchFamily="34" charset="0"/>
                <a:ea typeface="Verdana" panose="020B0604030504040204" pitchFamily="34" charset="0"/>
              </a:rPr>
              <a:t>apoyan a grupos más frágiles y vulnerables que necesitan atención especial en el contexto de la epidemia.</a:t>
            </a:r>
            <a:endParaRPr lang="de-DE" sz="2000" dirty="0">
              <a:latin typeface="Verdana" panose="020B0604030504040204" pitchFamily="34" charset="0"/>
              <a:ea typeface="Verdana" panose="020B0604030504040204" pitchFamily="34" charset="0"/>
            </a:endParaRPr>
          </a:p>
          <a:p>
            <a:r>
              <a:rPr lang="es-ES" sz="2000" dirty="0">
                <a:latin typeface="Verdana" panose="020B0604030504040204" pitchFamily="34" charset="0"/>
                <a:ea typeface="Verdana" panose="020B0604030504040204" pitchFamily="34" charset="0"/>
              </a:rPr>
              <a:t>Entregan medicamentos a domicilio para crónicos</a:t>
            </a:r>
          </a:p>
          <a:p>
            <a:r>
              <a:rPr lang="es-ES" sz="2000" dirty="0">
                <a:latin typeface="Verdana" panose="020B0604030504040204" pitchFamily="34" charset="0"/>
                <a:ea typeface="Verdana" panose="020B0604030504040204" pitchFamily="34" charset="0"/>
              </a:rPr>
              <a:t>Apoyan la vacunación </a:t>
            </a:r>
            <a:r>
              <a:rPr lang="es-ES" sz="2000" dirty="0" err="1">
                <a:latin typeface="Verdana" panose="020B0604030504040204" pitchFamily="34" charset="0"/>
                <a:ea typeface="Verdana" panose="020B0604030504040204" pitchFamily="34" charset="0"/>
              </a:rPr>
              <a:t>Covid-19</a:t>
            </a:r>
            <a:r>
              <a:rPr lang="es-ES" sz="2000" dirty="0">
                <a:latin typeface="Verdana" panose="020B0604030504040204" pitchFamily="34" charset="0"/>
                <a:ea typeface="Verdana" panose="020B0604030504040204" pitchFamily="34" charset="0"/>
              </a:rPr>
              <a:t> con búsqueda de personas de los grupos prioritarios o en retraso para la segunda dosis </a:t>
            </a:r>
          </a:p>
          <a:p>
            <a:r>
              <a:rPr lang="es-ES" sz="2000" dirty="0">
                <a:latin typeface="Verdana" panose="020B0604030504040204" pitchFamily="34" charset="0"/>
                <a:ea typeface="Verdana" panose="020B0604030504040204" pitchFamily="34" charset="0"/>
              </a:rPr>
              <a:t>Se articulan con líderes comunitarios y movimientos sociales </a:t>
            </a:r>
          </a:p>
          <a:p>
            <a:pPr marL="0" indent="0">
              <a:buNone/>
            </a:pPr>
            <a:r>
              <a:rPr lang="es-ES" sz="2000" dirty="0">
                <a:latin typeface="Verdana" panose="020B0604030504040204" pitchFamily="34" charset="0"/>
                <a:ea typeface="Verdana" panose="020B0604030504040204" pitchFamily="34" charset="0"/>
              </a:rPr>
              <a:t>en defensa de la vida </a:t>
            </a:r>
          </a:p>
        </p:txBody>
      </p:sp>
      <p:pic>
        <p:nvPicPr>
          <p:cNvPr id="4" name="Espaço Reservado para Conteúdo 4" descr="Uma imagem contendo foto, pequeno, coberto, mesa&#10;&#10;Descrição gerada automaticamente">
            <a:extLst>
              <a:ext uri="{FF2B5EF4-FFF2-40B4-BE49-F238E27FC236}">
                <a16:creationId xmlns:a16="http://schemas.microsoft.com/office/drawing/2014/main" id="{65607F92-E5AE-48E5-BFAB-6903D8F720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406" y="-247735"/>
            <a:ext cx="3823193" cy="2192801"/>
          </a:xfrm>
          <a:prstGeom prst="rect">
            <a:avLst/>
          </a:prstGeom>
        </p:spPr>
      </p:pic>
      <p:pic>
        <p:nvPicPr>
          <p:cNvPr id="5" name="Espaço Reservado para Conteúdo 5" descr="Desenho de uma pessoa&#10;&#10;Descrição gerada automaticamente com confiança média">
            <a:extLst>
              <a:ext uri="{FF2B5EF4-FFF2-40B4-BE49-F238E27FC236}">
                <a16:creationId xmlns:a16="http://schemas.microsoft.com/office/drawing/2014/main" id="{75428A2A-DDDB-4796-B41C-E30481FF02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4104" y="4912935"/>
            <a:ext cx="3457895" cy="1945066"/>
          </a:xfrm>
          <a:prstGeom prst="rect">
            <a:avLst/>
          </a:prstGeom>
        </p:spPr>
      </p:pic>
    </p:spTree>
    <p:extLst>
      <p:ext uri="{BB962C8B-B14F-4D97-AF65-F5344CB8AC3E}">
        <p14:creationId xmlns:p14="http://schemas.microsoft.com/office/powerpoint/2010/main" val="1530496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C99586F-951F-49C8-81B8-7994ABF4E49B}"/>
              </a:ext>
            </a:extLst>
          </p:cNvPr>
          <p:cNvSpPr>
            <a:spLocks noGrp="1"/>
          </p:cNvSpPr>
          <p:nvPr>
            <p:ph type="title"/>
          </p:nvPr>
        </p:nvSpPr>
        <p:spPr>
          <a:xfrm>
            <a:off x="338667" y="753228"/>
            <a:ext cx="10148711" cy="1080938"/>
          </a:xfrm>
        </p:spPr>
        <p:txBody>
          <a:bodyPr>
            <a:noAutofit/>
          </a:bodyPr>
          <a:lstStyle/>
          <a:p>
            <a:r>
              <a:rPr lang="es-ES" sz="2400" dirty="0">
                <a:effectLst/>
                <a:ea typeface="Times New Roman" panose="02020603050405020304" pitchFamily="18" charset="0"/>
              </a:rPr>
              <a:t>las favelas y sus movimientos insurgentes resisten, desarrollan estrategias de solidaridad, y los equipos locales de la Estrategia Salud de la Familia apoyan con información sustantiva, combatiendo las </a:t>
            </a:r>
            <a:r>
              <a:rPr lang="es-ES" sz="2400" dirty="0" err="1">
                <a:effectLst/>
                <a:ea typeface="Times New Roman" panose="02020603050405020304" pitchFamily="18" charset="0"/>
              </a:rPr>
              <a:t>fake</a:t>
            </a:r>
            <a:r>
              <a:rPr lang="es-ES" sz="2400" dirty="0">
                <a:effectLst/>
                <a:ea typeface="Times New Roman" panose="02020603050405020304" pitchFamily="18" charset="0"/>
              </a:rPr>
              <a:t> </a:t>
            </a:r>
            <a:r>
              <a:rPr lang="es-ES" sz="2400" dirty="0" err="1">
                <a:effectLst/>
                <a:ea typeface="Times New Roman" panose="02020603050405020304" pitchFamily="18" charset="0"/>
              </a:rPr>
              <a:t>news</a:t>
            </a:r>
            <a:endParaRPr lang="es-ES" sz="2400" dirty="0"/>
          </a:p>
        </p:txBody>
      </p:sp>
      <p:pic>
        <p:nvPicPr>
          <p:cNvPr id="6" name="Picture 6" descr="Coronavírus nas favelas: 'É difícil falar sobre perigo quando há ...">
            <a:extLst>
              <a:ext uri="{FF2B5EF4-FFF2-40B4-BE49-F238E27FC236}">
                <a16:creationId xmlns:a16="http://schemas.microsoft.com/office/drawing/2014/main" id="{91259331-EF9C-49AD-B1FF-2EAA8639F7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3" y="2105502"/>
            <a:ext cx="3768811" cy="19082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rticipantes do projeto Mãos de Maria distribuem pratos de comida.">
            <a:extLst>
              <a:ext uri="{FF2B5EF4-FFF2-40B4-BE49-F238E27FC236}">
                <a16:creationId xmlns:a16="http://schemas.microsoft.com/office/drawing/2014/main" id="{BB0358E9-FF91-4C42-8C6D-72AF86DB18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23" y="4022410"/>
            <a:ext cx="5197828" cy="3463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Estamos Abandonados ao Nosso Próprio Destino': Covid Ameaça ...">
            <a:extLst>
              <a:ext uri="{FF2B5EF4-FFF2-40B4-BE49-F238E27FC236}">
                <a16:creationId xmlns:a16="http://schemas.microsoft.com/office/drawing/2014/main" id="{2ED34EB9-5068-41C7-B405-73C30A9E58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0283" y="1747090"/>
            <a:ext cx="3431717" cy="205903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8">
            <a:extLst>
              <a:ext uri="{FF2B5EF4-FFF2-40B4-BE49-F238E27FC236}">
                <a16:creationId xmlns:a16="http://schemas.microsoft.com/office/drawing/2014/main" id="{60746098-BAC0-4CE8-8B19-CF91A7349110}"/>
              </a:ext>
            </a:extLst>
          </p:cNvPr>
          <p:cNvPicPr/>
          <p:nvPr/>
        </p:nvPicPr>
        <p:blipFill rotWithShape="1">
          <a:blip r:embed="rId6"/>
          <a:srcRect l="32434" t="16159" r="46036" b="15943"/>
          <a:stretch/>
        </p:blipFill>
        <p:spPr bwMode="auto">
          <a:xfrm>
            <a:off x="5261751" y="5182779"/>
            <a:ext cx="1239520" cy="1649095"/>
          </a:xfrm>
          <a:prstGeom prst="rect">
            <a:avLst/>
          </a:prstGeom>
          <a:ln>
            <a:noFill/>
          </a:ln>
          <a:extLst>
            <a:ext uri="{53640926-AAD7-44D8-BBD7-CCE9431645EC}">
              <a14:shadowObscured xmlns:a14="http://schemas.microsoft.com/office/drawing/2010/main"/>
            </a:ext>
          </a:extLst>
        </p:spPr>
      </p:pic>
      <p:pic>
        <p:nvPicPr>
          <p:cNvPr id="1030" name="Picture 6" descr="Ação do gabinete de crise do Alemão contra coronavírus - Divulgação/Coletivo Papo Reto">
            <a:extLst>
              <a:ext uri="{FF2B5EF4-FFF2-40B4-BE49-F238E27FC236}">
                <a16:creationId xmlns:a16="http://schemas.microsoft.com/office/drawing/2014/main" id="{8B760AF7-0F2E-430F-9230-42E0C15A78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0628" y="2052589"/>
            <a:ext cx="4071761" cy="2289235"/>
          </a:xfrm>
          <a:prstGeom prst="rect">
            <a:avLst/>
          </a:prstGeom>
          <a:noFill/>
          <a:extLst>
            <a:ext uri="{909E8E84-426E-40DD-AFC4-6F175D3DCCD1}">
              <a14:hiddenFill xmlns:a14="http://schemas.microsoft.com/office/drawing/2010/main">
                <a:solidFill>
                  <a:srgbClr val="FFFFFF"/>
                </a:solidFill>
              </a14:hiddenFill>
            </a:ext>
          </a:extLst>
        </p:spPr>
      </p:pic>
      <p:pic>
        <p:nvPicPr>
          <p:cNvPr id="10" name="Espaço Reservado para Conteúdo 11">
            <a:extLst>
              <a:ext uri="{FF2B5EF4-FFF2-40B4-BE49-F238E27FC236}">
                <a16:creationId xmlns:a16="http://schemas.microsoft.com/office/drawing/2014/main" id="{BF6AB28D-AF4E-4A95-81EC-EC34C8ECAD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2695" y="4268059"/>
            <a:ext cx="5069305" cy="2851484"/>
          </a:xfrm>
          <a:prstGeom prst="rect">
            <a:avLst/>
          </a:prstGeom>
        </p:spPr>
      </p:pic>
    </p:spTree>
    <p:extLst>
      <p:ext uri="{BB962C8B-B14F-4D97-AF65-F5344CB8AC3E}">
        <p14:creationId xmlns:p14="http://schemas.microsoft.com/office/powerpoint/2010/main" val="3312284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33209C-765F-49D9-AACC-6E8328E87667}"/>
              </a:ext>
            </a:extLst>
          </p:cNvPr>
          <p:cNvSpPr>
            <a:spLocks noGrp="1"/>
          </p:cNvSpPr>
          <p:nvPr>
            <p:ph type="title"/>
          </p:nvPr>
        </p:nvSpPr>
        <p:spPr/>
        <p:txBody>
          <a:bodyPr>
            <a:normAutofit fontScale="90000"/>
          </a:bodyPr>
          <a:lstStyle/>
          <a:p>
            <a:r>
              <a:rPr lang="es-CO" sz="3600" dirty="0">
                <a:latin typeface="Aharoni" panose="02010803020104030203" pitchFamily="2" charset="-79"/>
                <a:ea typeface="Arial" panose="020B0604020202020204" pitchFamily="34" charset="0"/>
                <a:cs typeface="Aharoni" panose="02010803020104030203" pitchFamily="2" charset="-79"/>
              </a:rPr>
              <a:t>Atención Primaria de la Salud </a:t>
            </a:r>
            <a:r>
              <a:rPr lang="es-CO" sz="3600" dirty="0">
                <a:effectLst/>
                <a:latin typeface="Aharoni" panose="02010803020104030203" pitchFamily="2" charset="-79"/>
                <a:ea typeface="Arial" panose="020B0604020202020204" pitchFamily="34" charset="0"/>
                <a:cs typeface="Aharoni" panose="02010803020104030203" pitchFamily="2" charset="-79"/>
              </a:rPr>
              <a:t>en Brasil </a:t>
            </a:r>
            <a:r>
              <a:rPr lang="es-CO" sz="3600" dirty="0">
                <a:latin typeface="Aharoni" panose="02010803020104030203" pitchFamily="2" charset="-79"/>
                <a:ea typeface="Arial" panose="020B0604020202020204" pitchFamily="34" charset="0"/>
                <a:cs typeface="Aharoni" panose="02010803020104030203" pitchFamily="2" charset="-79"/>
              </a:rPr>
              <a:t>durante y post pandemia – desafíos: uso de TIC</a:t>
            </a:r>
            <a:endParaRPr lang="es-ES" dirty="0"/>
          </a:p>
        </p:txBody>
      </p:sp>
      <p:sp>
        <p:nvSpPr>
          <p:cNvPr id="3" name="Espaço Reservado para Conteúdo 2">
            <a:extLst>
              <a:ext uri="{FF2B5EF4-FFF2-40B4-BE49-F238E27FC236}">
                <a16:creationId xmlns:a16="http://schemas.microsoft.com/office/drawing/2014/main" id="{80B79C6D-30C6-4EB3-B7C3-61EC4E634A1A}"/>
              </a:ext>
            </a:extLst>
          </p:cNvPr>
          <p:cNvSpPr>
            <a:spLocks noGrp="1"/>
          </p:cNvSpPr>
          <p:nvPr>
            <p:ph idx="1"/>
          </p:nvPr>
        </p:nvSpPr>
        <p:spPr>
          <a:xfrm>
            <a:off x="329623" y="1834166"/>
            <a:ext cx="10787556" cy="4560035"/>
          </a:xfrm>
        </p:spPr>
        <p:txBody>
          <a:bodyPr>
            <a:noAutofit/>
          </a:bodyPr>
          <a:lstStyle/>
          <a:p>
            <a:pPr algn="just">
              <a:lnSpc>
                <a:spcPct val="100000"/>
              </a:lnSpc>
              <a:spcBef>
                <a:spcPts val="0"/>
              </a:spcBef>
              <a:spcAft>
                <a:spcPts val="600"/>
              </a:spcAft>
            </a:pPr>
            <a:r>
              <a:rPr lang="es-CR" sz="2000" dirty="0">
                <a:effectLst/>
                <a:latin typeface="Verdana" panose="020B0604030504040204" pitchFamily="34" charset="0"/>
                <a:ea typeface="Verdana" panose="020B0604030504040204" pitchFamily="34" charset="0"/>
                <a:cs typeface="Times New Roman" panose="02020603050405020304" pitchFamily="18" charset="0"/>
              </a:rPr>
              <a:t>Nuevas formas de atención remota</a:t>
            </a:r>
          </a:p>
          <a:p>
            <a:pPr algn="just">
              <a:lnSpc>
                <a:spcPct val="100000"/>
              </a:lnSpc>
              <a:spcBef>
                <a:spcPts val="0"/>
              </a:spcBef>
              <a:spcAft>
                <a:spcPts val="600"/>
              </a:spcAft>
            </a:pPr>
            <a:r>
              <a:rPr lang="es-CR" sz="2000" dirty="0">
                <a:effectLst/>
                <a:latin typeface="Verdana" panose="020B0604030504040204" pitchFamily="34" charset="0"/>
                <a:ea typeface="Verdana" panose="020B0604030504040204" pitchFamily="34" charset="0"/>
                <a:cs typeface="Times New Roman" panose="02020603050405020304" pitchFamily="18" charset="0"/>
              </a:rPr>
              <a:t>Grande parte de los profesionales de los equipos </a:t>
            </a:r>
            <a:r>
              <a:rPr lang="es-CR" sz="2000" dirty="0" err="1">
                <a:effectLst/>
                <a:latin typeface="Verdana" panose="020B0604030504040204" pitchFamily="34" charset="0"/>
                <a:ea typeface="Verdana" panose="020B0604030504040204" pitchFamily="34" charset="0"/>
                <a:cs typeface="Times New Roman" panose="02020603050405020304" pitchFamily="18" charset="0"/>
              </a:rPr>
              <a:t>ESF</a:t>
            </a:r>
            <a:r>
              <a:rPr lang="es-CR" sz="2000" dirty="0">
                <a:effectLst/>
                <a:latin typeface="Verdana" panose="020B0604030504040204" pitchFamily="34" charset="0"/>
                <a:ea typeface="Verdana" panose="020B0604030504040204" pitchFamily="34" charset="0"/>
                <a:cs typeface="Times New Roman" panose="02020603050405020304" pitchFamily="18" charset="0"/>
              </a:rPr>
              <a:t> utiliza su proprio móvil para comunicarse con sus usuarios y en algunas municipalidades los equipos </a:t>
            </a:r>
            <a:r>
              <a:rPr lang="es-CR" sz="2000" dirty="0" err="1">
                <a:effectLst/>
                <a:latin typeface="Verdana" panose="020B0604030504040204" pitchFamily="34" charset="0"/>
                <a:ea typeface="Verdana" panose="020B0604030504040204" pitchFamily="34" charset="0"/>
                <a:cs typeface="Times New Roman" panose="02020603050405020304" pitchFamily="18" charset="0"/>
              </a:rPr>
              <a:t>ESF</a:t>
            </a:r>
            <a:r>
              <a:rPr lang="es-CR" sz="2000" dirty="0">
                <a:effectLst/>
                <a:latin typeface="Verdana" panose="020B0604030504040204" pitchFamily="34" charset="0"/>
                <a:ea typeface="Verdana" panose="020B0604030504040204" pitchFamily="34" charset="0"/>
                <a:cs typeface="Times New Roman" panose="02020603050405020304" pitchFamily="18" charset="0"/>
              </a:rPr>
              <a:t> disponen de móviles institucionales para contacto con sus pacientes  </a:t>
            </a:r>
          </a:p>
          <a:p>
            <a:pPr>
              <a:lnSpc>
                <a:spcPct val="100000"/>
              </a:lnSpc>
              <a:spcBef>
                <a:spcPts val="0"/>
              </a:spcBef>
              <a:spcAft>
                <a:spcPts val="600"/>
              </a:spcAft>
            </a:pPr>
            <a:r>
              <a:rPr lang="es-CR" sz="2000" dirty="0">
                <a:effectLst/>
                <a:latin typeface="Verdana" panose="020B0604030504040204" pitchFamily="34" charset="0"/>
                <a:ea typeface="Verdana" panose="020B0604030504040204" pitchFamily="34" charset="0"/>
                <a:cs typeface="Times New Roman" panose="02020603050405020304" pitchFamily="18" charset="0"/>
              </a:rPr>
              <a:t>El WhatsApp es una media social muy difundida en Brasil y en la gran mayoría de las familias por lo menos uno de sus miembros dispone de un celular (80% de los brasileños de </a:t>
            </a:r>
            <a:r>
              <a:rPr lang="es-CR" sz="2000" dirty="0">
                <a:latin typeface="Verdana" panose="020B0604030504040204" pitchFamily="34" charset="0"/>
                <a:ea typeface="Verdana" panose="020B0604030504040204" pitchFamily="34" charset="0"/>
                <a:cs typeface="Times New Roman" panose="02020603050405020304" pitchFamily="18" charset="0"/>
              </a:rPr>
              <a:t>+</a:t>
            </a:r>
            <a:r>
              <a:rPr lang="es-CR" sz="2000" dirty="0">
                <a:effectLst/>
                <a:latin typeface="Verdana" panose="020B0604030504040204" pitchFamily="34" charset="0"/>
                <a:ea typeface="Verdana" panose="020B0604030504040204" pitchFamily="34" charset="0"/>
                <a:cs typeface="Times New Roman" panose="02020603050405020304" pitchFamily="18" charset="0"/>
              </a:rPr>
              <a:t>10 años tienen un móvil y 80% de ellos con internet). </a:t>
            </a:r>
          </a:p>
          <a:p>
            <a:pPr>
              <a:lnSpc>
                <a:spcPct val="100000"/>
              </a:lnSpc>
              <a:spcBef>
                <a:spcPts val="0"/>
              </a:spcBef>
              <a:spcAft>
                <a:spcPts val="600"/>
              </a:spcAft>
            </a:pPr>
            <a:r>
              <a:rPr lang="es-CR" sz="2000" dirty="0">
                <a:latin typeface="Verdana" panose="020B0604030504040204" pitchFamily="34" charset="0"/>
                <a:ea typeface="Verdana" panose="020B0604030504040204" pitchFamily="34" charset="0"/>
                <a:cs typeface="Times New Roman" panose="02020603050405020304" pitchFamily="18" charset="0"/>
              </a:rPr>
              <a:t>D</a:t>
            </a:r>
            <a:r>
              <a:rPr lang="es-CR" sz="2000" dirty="0">
                <a:effectLst/>
                <a:latin typeface="Verdana" panose="020B0604030504040204" pitchFamily="34" charset="0"/>
                <a:ea typeface="Verdana" panose="020B0604030504040204" pitchFamily="34" charset="0"/>
                <a:cs typeface="Times New Roman" panose="02020603050405020304" pitchFamily="18" charset="0"/>
              </a:rPr>
              <a:t>urante la pandemia los contactos por WhatsApp fueron intensificados y apoyaran la continuidad de los cuidados, la relación con las familias y la comunicación de los equipos </a:t>
            </a:r>
            <a:r>
              <a:rPr lang="es-CR" sz="2000" dirty="0" err="1">
                <a:effectLst/>
                <a:latin typeface="Verdana" panose="020B0604030504040204" pitchFamily="34" charset="0"/>
                <a:ea typeface="Verdana" panose="020B0604030504040204" pitchFamily="34" charset="0"/>
                <a:cs typeface="Times New Roman" panose="02020603050405020304" pitchFamily="18" charset="0"/>
              </a:rPr>
              <a:t>ESF</a:t>
            </a:r>
            <a:r>
              <a:rPr lang="es-CR" sz="2000" dirty="0">
                <a:effectLst/>
                <a:latin typeface="Verdana" panose="020B0604030504040204" pitchFamily="34" charset="0"/>
                <a:ea typeface="Verdana" panose="020B0604030504040204" pitchFamily="34" charset="0"/>
                <a:cs typeface="Times New Roman" panose="02020603050405020304" pitchFamily="18" charset="0"/>
              </a:rPr>
              <a:t> con las organizaciones comunitarias.</a:t>
            </a:r>
          </a:p>
          <a:p>
            <a:pPr algn="just">
              <a:lnSpc>
                <a:spcPct val="100000"/>
              </a:lnSpc>
              <a:spcBef>
                <a:spcPts val="0"/>
              </a:spcBef>
              <a:spcAft>
                <a:spcPts val="600"/>
              </a:spcAft>
            </a:pPr>
            <a:r>
              <a:rPr lang="es-ES" sz="2000" b="1" dirty="0">
                <a:effectLst/>
                <a:latin typeface="Verdana" panose="020B0604030504040204" pitchFamily="34" charset="0"/>
                <a:ea typeface="Verdana" panose="020B0604030504040204" pitchFamily="34" charset="0"/>
                <a:cs typeface="Times New Roman" panose="02020603050405020304" pitchFamily="18" charset="0"/>
              </a:rPr>
              <a:t>Revisar las nuevas formas de atención con aceleración en el uso de TIC </a:t>
            </a:r>
            <a:r>
              <a:rPr lang="de-DE" sz="2000" dirty="0">
                <a:effectLst/>
                <a:latin typeface="Verdana" panose="020B0604030504040204" pitchFamily="34" charset="0"/>
                <a:ea typeface="Verdana" panose="020B0604030504040204" pitchFamily="34" charset="0"/>
                <a:cs typeface="Times New Roman" panose="02020603050405020304" pitchFamily="18" charset="0"/>
              </a:rPr>
              <a:t>(</a:t>
            </a:r>
            <a:r>
              <a:rPr lang="es-ES" sz="2000" dirty="0">
                <a:effectLst/>
                <a:latin typeface="Verdana" panose="020B0604030504040204" pitchFamily="34" charset="0"/>
                <a:ea typeface="Verdana" panose="020B0604030504040204" pitchFamily="34" charset="0"/>
                <a:cs typeface="Times New Roman" panose="02020603050405020304" pitchFamily="18" charset="0"/>
              </a:rPr>
              <a:t>contactos móvil, internet, teleasistencia</a:t>
            </a:r>
            <a:r>
              <a:rPr lang="es-ES" sz="2000" dirty="0">
                <a:latin typeface="Verdana" panose="020B0604030504040204" pitchFamily="34" charset="0"/>
                <a:ea typeface="Verdana" panose="020B0604030504040204" pitchFamily="34" charset="0"/>
                <a:cs typeface="Times New Roman" panose="02020603050405020304" pitchFamily="18" charset="0"/>
              </a:rPr>
              <a:t>) con seguridad y garantía de privacidad; </a:t>
            </a:r>
            <a:endParaRPr lang="es-ES" sz="2000" dirty="0">
              <a:effectLst/>
              <a:latin typeface="Verdana" panose="020B0604030504040204" pitchFamily="34" charset="0"/>
              <a:ea typeface="Verdana" panose="020B0604030504040204" pitchFamily="34" charset="0"/>
              <a:cs typeface="Times New Roman" panose="02020603050405020304" pitchFamily="18" charset="0"/>
            </a:endParaRPr>
          </a:p>
          <a:p>
            <a:pPr algn="just">
              <a:lnSpc>
                <a:spcPct val="100000"/>
              </a:lnSpc>
              <a:spcBef>
                <a:spcPts val="0"/>
              </a:spcBef>
              <a:spcAft>
                <a:spcPts val="600"/>
              </a:spcAft>
            </a:pPr>
            <a:r>
              <a:rPr lang="es-ES" sz="2000" dirty="0">
                <a:effectLst/>
                <a:latin typeface="Verdana" panose="020B0604030504040204" pitchFamily="34" charset="0"/>
                <a:ea typeface="Verdana" panose="020B0604030504040204" pitchFamily="34" charset="0"/>
                <a:cs typeface="Times New Roman" panose="02020603050405020304" pitchFamily="18" charset="0"/>
              </a:rPr>
              <a:t>Facilitan el acceso y comunicación; pero no pueden ser sustitutivas del contacto presencial </a:t>
            </a:r>
          </a:p>
          <a:p>
            <a:pPr algn="just">
              <a:lnSpc>
                <a:spcPct val="100000"/>
              </a:lnSpc>
              <a:spcBef>
                <a:spcPts val="0"/>
              </a:spcBef>
              <a:spcAft>
                <a:spcPts val="600"/>
              </a:spcAft>
            </a:pPr>
            <a:r>
              <a:rPr lang="es-ES" sz="2000" b="1" dirty="0">
                <a:effectLst/>
                <a:latin typeface="Verdana" panose="020B0604030504040204" pitchFamily="34" charset="0"/>
                <a:ea typeface="Verdana" panose="020B0604030504040204" pitchFamily="34" charset="0"/>
                <a:cs typeface="Times New Roman" panose="02020603050405020304" pitchFamily="18" charset="0"/>
              </a:rPr>
              <a:t>internet para todos y todas </a:t>
            </a:r>
            <a:endParaRPr lang="de-DE" sz="2000" b="1" dirty="0">
              <a:effectLst/>
              <a:latin typeface="Verdana" panose="020B0604030504040204" pitchFamily="34" charset="0"/>
              <a:ea typeface="Verdana" panose="020B0604030504040204" pitchFamily="34" charset="0"/>
              <a:cs typeface="Times New Roman" panose="02020603050405020304" pitchFamily="18" charset="0"/>
            </a:endParaRPr>
          </a:p>
          <a:p>
            <a:pPr algn="just">
              <a:spcAft>
                <a:spcPts val="600"/>
              </a:spcAft>
            </a:pPr>
            <a:r>
              <a:rPr lang="es-CR" sz="1800" dirty="0">
                <a:effectLst/>
                <a:latin typeface="Verdana" panose="020B0604030504040204" pitchFamily="34" charset="0"/>
                <a:ea typeface="Verdana" panose="020B0604030504040204" pitchFamily="34" charset="0"/>
                <a:cs typeface="Times New Roman" panose="02020603050405020304" pitchFamily="18" charset="0"/>
              </a:rPr>
              <a:t> </a:t>
            </a:r>
            <a:endParaRPr lang="de-DE" sz="180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64067188"/>
      </p:ext>
    </p:extLst>
  </p:cSld>
  <p:clrMapOvr>
    <a:masterClrMapping/>
  </p:clrMapOvr>
</p:sld>
</file>

<file path=ppt/theme/theme1.xml><?xml version="1.0" encoding="utf-8"?>
<a:theme xmlns:a="http://schemas.openxmlformats.org/drawingml/2006/main" name="Berlim">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2285</Words>
  <Application>Microsoft Macintosh PowerPoint</Application>
  <PresentationFormat>Widescreen</PresentationFormat>
  <Paragraphs>114</Paragraphs>
  <Slides>14</Slides>
  <Notes>12</Notes>
  <HiddenSlides>1</HiddenSlides>
  <MMClips>0</MMClips>
  <ScaleCrop>false</ScaleCrop>
  <HeadingPairs>
    <vt:vector size="6" baseType="variant">
      <vt:variant>
        <vt:lpstr>Fontes usadas</vt:lpstr>
      </vt:variant>
      <vt:variant>
        <vt:i4>12</vt:i4>
      </vt:variant>
      <vt:variant>
        <vt:lpstr>Tema</vt:lpstr>
      </vt:variant>
      <vt:variant>
        <vt:i4>1</vt:i4>
      </vt:variant>
      <vt:variant>
        <vt:lpstr>Títulos de slides</vt:lpstr>
      </vt:variant>
      <vt:variant>
        <vt:i4>14</vt:i4>
      </vt:variant>
    </vt:vector>
  </HeadingPairs>
  <TitlesOfParts>
    <vt:vector size="27" baseType="lpstr">
      <vt:lpstr>Aharoni</vt:lpstr>
      <vt:lpstr>Amasis MT Pro Black</vt:lpstr>
      <vt:lpstr>Arial</vt:lpstr>
      <vt:lpstr>Arial-BoldMT</vt:lpstr>
      <vt:lpstr>ArialMT</vt:lpstr>
      <vt:lpstr>Calibri</vt:lpstr>
      <vt:lpstr>Calibri Light</vt:lpstr>
      <vt:lpstr>CIDFont+F1</vt:lpstr>
      <vt:lpstr>HelveticaS-Regular</vt:lpstr>
      <vt:lpstr>Times New Roman</vt:lpstr>
      <vt:lpstr>Trebuchet MS</vt:lpstr>
      <vt:lpstr>Verdana</vt:lpstr>
      <vt:lpstr>Berlim</vt:lpstr>
      <vt:lpstr>Atención Primaria de la Salud en el Sistema Único de Salud SUS  en Brasil frente la pandemia de Covid-19  </vt:lpstr>
      <vt:lpstr>Brasil Sistema Único de Salud  SUS – Atención Primaria de salud</vt:lpstr>
      <vt:lpstr>Apresentação do PowerPoint</vt:lpstr>
      <vt:lpstr>Apresentação do PowerPoint</vt:lpstr>
      <vt:lpstr>Brasil SUS – Atención primaria de salud integral: Estrategia Salud de la Familia  </vt:lpstr>
      <vt:lpstr>Sistema Único de Salud SUS y la Atención Primaria de la Salud en Brasil durante y post pandemia</vt:lpstr>
      <vt:lpstr>Actividades de los Agentes comunitarios de salud  ACS</vt:lpstr>
      <vt:lpstr>las favelas y sus movimientos insurgentes resisten, desarrollan estrategias de solidaridad, y los equipos locales de la Estrategia Salud de la Familia apoyan con información sustantiva, combatiendo las fake news</vt:lpstr>
      <vt:lpstr>Atención Primaria de la Salud en Brasil durante y post pandemia – desafíos: uso de TIC</vt:lpstr>
      <vt:lpstr>Atención Primaria de la Salud en Brasil durante y post pandemia – desafíos: nuevas demandas </vt:lpstr>
      <vt:lpstr>Atención Primaria de la Salud en Brasil durante y post pandemia – desafíos: vigilancia integral de la salud </vt:lpstr>
      <vt:lpstr>Atención Primaria de la Salud en Brasil durante y post pandemia – desafíos: fortalecer la orientación comunitaria </vt:lpstr>
      <vt:lpstr>Apresentação do PowerPoint</vt:lpstr>
      <vt:lpstr>Atención Primaria de Salud Integral y Covid-19 en Latinoamérica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la Atención Primaria de Salud Integral parte de la respuesta a la pandemia de Covid-19 en Latinoamérica?</dc:title>
  <dc:creator>Ligia Giovanella</dc:creator>
  <cp:lastModifiedBy>User13968</cp:lastModifiedBy>
  <cp:revision>25</cp:revision>
  <dcterms:created xsi:type="dcterms:W3CDTF">2020-11-25T23:28:16Z</dcterms:created>
  <dcterms:modified xsi:type="dcterms:W3CDTF">2021-09-30T11:12:44Z</dcterms:modified>
</cp:coreProperties>
</file>